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84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55168" y="4797152"/>
            <a:ext cx="7488832" cy="1224136"/>
          </a:xfrm>
        </p:spPr>
        <p:txBody>
          <a:bodyPr/>
          <a:lstStyle>
            <a:lvl1pPr>
              <a:defRPr b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351766D8-D859-452F-963C-7C889B4878FB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3E8123B-08C5-44CA-A2CD-3C8E5950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351766D8-D859-452F-963C-7C889B4878FB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3E8123B-08C5-44CA-A2CD-3C8E5950F9B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773680" y="188640"/>
            <a:ext cx="6262816" cy="1048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1043608" y="1556792"/>
            <a:ext cx="7992888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351766D8-D859-452F-963C-7C889B4878FB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63E8123B-08C5-44CA-A2CD-3C8E5950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51766D8-D859-452F-963C-7C889B4878FB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63E8123B-08C5-44CA-A2CD-3C8E5950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351766D8-D859-452F-963C-7C889B4878FB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63E8123B-08C5-44CA-A2CD-3C8E5950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351766D8-D859-452F-963C-7C889B4878FB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63E8123B-08C5-44CA-A2CD-3C8E5950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351766D8-D859-452F-963C-7C889B4878FB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63E8123B-08C5-44CA-A2CD-3C8E5950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351766D8-D859-452F-963C-7C889B4878FB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63E8123B-08C5-44CA-A2CD-3C8E5950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351766D8-D859-452F-963C-7C889B4878FB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63E8123B-08C5-44CA-A2CD-3C8E5950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351766D8-D859-452F-963C-7C889B4878FB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63E8123B-08C5-44CA-A2CD-3C8E5950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351766D8-D859-452F-963C-7C889B4878FB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63E8123B-08C5-44CA-A2CD-3C8E5950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766D8-D859-452F-963C-7C889B4878FB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8123B-08C5-44CA-A2CD-3C8E5950F9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3680" y="188640"/>
            <a:ext cx="6262816" cy="1048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3608" y="1556792"/>
            <a:ext cx="7992888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351766D8-D859-452F-963C-7C889B4878FB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3E8123B-08C5-44CA-A2CD-3C8E5950F9BF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5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8794" y="4214818"/>
            <a:ext cx="6631576" cy="1509888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Перша долікарська допомога при нещасних випадках</a:t>
            </a:r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928934"/>
            <a:ext cx="7772400" cy="1470025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600" i="1" dirty="0"/>
              <a:t>Перша </a:t>
            </a:r>
            <a:r>
              <a:rPr lang="ru-RU" sz="3600" i="1" dirty="0" err="1"/>
              <a:t>медична</a:t>
            </a:r>
            <a:r>
              <a:rPr lang="ru-RU" sz="3600" i="1" dirty="0"/>
              <a:t> </a:t>
            </a:r>
            <a:r>
              <a:rPr lang="ru-RU" sz="3600" i="1" dirty="0" err="1"/>
              <a:t>допомога</a:t>
            </a:r>
            <a:r>
              <a:rPr lang="ru-RU" sz="3600" dirty="0"/>
              <a:t> (</a:t>
            </a:r>
            <a:r>
              <a:rPr lang="ru-RU" sz="3600" i="1" dirty="0" err="1"/>
              <a:t>first</a:t>
            </a:r>
            <a:r>
              <a:rPr lang="ru-RU" sz="3600" i="1" dirty="0"/>
              <a:t> </a:t>
            </a:r>
            <a:r>
              <a:rPr lang="ru-RU" sz="3600" i="1" dirty="0" err="1"/>
              <a:t>medical</a:t>
            </a:r>
            <a:r>
              <a:rPr lang="ru-RU" sz="3600" i="1" dirty="0"/>
              <a:t> </a:t>
            </a:r>
            <a:r>
              <a:rPr lang="ru-RU" sz="3600" i="1" dirty="0" err="1"/>
              <a:t>care</a:t>
            </a:r>
            <a:r>
              <a:rPr lang="ru-RU" sz="3600" dirty="0"/>
              <a:t>) – </a:t>
            </a:r>
            <a:r>
              <a:rPr lang="ru-RU" sz="3600" dirty="0" err="1"/>
              <a:t>це</a:t>
            </a:r>
            <a:r>
              <a:rPr lang="ru-RU" sz="3600" dirty="0"/>
              <a:t> комплекс </a:t>
            </a:r>
            <a:r>
              <a:rPr lang="ru-RU" sz="3600" dirty="0" err="1"/>
              <a:t>заходів</a:t>
            </a:r>
            <a:r>
              <a:rPr lang="ru-RU" sz="3600" dirty="0"/>
              <a:t>, </a:t>
            </a:r>
            <a:r>
              <a:rPr lang="ru-RU" sz="3600" dirty="0" err="1"/>
              <a:t>скерованих</a:t>
            </a:r>
            <a:r>
              <a:rPr lang="ru-RU" sz="3600" dirty="0"/>
              <a:t> на </a:t>
            </a:r>
            <a:r>
              <a:rPr lang="ru-RU" sz="3600" dirty="0" err="1"/>
              <a:t>відновлення</a:t>
            </a:r>
            <a:r>
              <a:rPr lang="ru-RU" sz="3600" dirty="0"/>
              <a:t> та </a:t>
            </a:r>
            <a:r>
              <a:rPr lang="ru-RU" sz="3600" dirty="0" err="1"/>
              <a:t>збереження</a:t>
            </a:r>
            <a:r>
              <a:rPr lang="ru-RU" sz="3600" dirty="0"/>
              <a:t> </a:t>
            </a:r>
            <a:r>
              <a:rPr lang="ru-RU" sz="3600" dirty="0" err="1"/>
              <a:t>життя</a:t>
            </a:r>
            <a:r>
              <a:rPr lang="ru-RU" sz="3600" dirty="0"/>
              <a:t> </a:t>
            </a:r>
            <a:r>
              <a:rPr lang="ru-RU" sz="3600" dirty="0" err="1"/>
              <a:t>та</a:t>
            </a:r>
            <a:r>
              <a:rPr lang="ru-RU" sz="3600" dirty="0"/>
              <a:t> </a:t>
            </a:r>
            <a:r>
              <a:rPr lang="ru-RU" sz="3600" dirty="0" err="1"/>
              <a:t>здоров’я</a:t>
            </a:r>
            <a:r>
              <a:rPr lang="ru-RU" sz="3600" dirty="0"/>
              <a:t> </a:t>
            </a:r>
            <a:r>
              <a:rPr lang="ru-RU" sz="3600" dirty="0" err="1"/>
              <a:t>потерпілого</a:t>
            </a:r>
            <a:r>
              <a:rPr lang="ru-RU" sz="3600" dirty="0"/>
              <a:t>, </a:t>
            </a:r>
            <a:r>
              <a:rPr lang="ru-RU" sz="3600" dirty="0" err="1"/>
              <a:t>здійснюваних</a:t>
            </a:r>
            <a:r>
              <a:rPr lang="ru-RU" sz="3600" dirty="0"/>
              <a:t> </a:t>
            </a:r>
            <a:r>
              <a:rPr lang="ru-RU" sz="3600" dirty="0" err="1"/>
              <a:t>немедичними</a:t>
            </a:r>
            <a:r>
              <a:rPr lang="ru-RU" sz="3600" dirty="0"/>
              <a:t> </a:t>
            </a:r>
            <a:r>
              <a:rPr lang="ru-RU" sz="3600" dirty="0" err="1"/>
              <a:t>працівниками</a:t>
            </a:r>
            <a:r>
              <a:rPr lang="ru-RU" sz="3600" dirty="0"/>
              <a:t> (</a:t>
            </a:r>
            <a:r>
              <a:rPr lang="ru-RU" sz="3600" dirty="0" err="1"/>
              <a:t>взаємодопомога</a:t>
            </a:r>
            <a:r>
              <a:rPr lang="ru-RU" sz="3600" dirty="0"/>
              <a:t>) </a:t>
            </a:r>
            <a:r>
              <a:rPr lang="ru-RU" sz="3600" dirty="0" err="1"/>
              <a:t>або</a:t>
            </a:r>
            <a:r>
              <a:rPr lang="ru-RU" sz="3600" dirty="0"/>
              <a:t> самим </a:t>
            </a:r>
            <a:r>
              <a:rPr lang="ru-RU" sz="3600" dirty="0" err="1"/>
              <a:t>потерпілим</a:t>
            </a:r>
            <a:r>
              <a:rPr lang="ru-RU" sz="3600" dirty="0"/>
              <a:t> (</a:t>
            </a:r>
            <a:r>
              <a:rPr lang="ru-RU" sz="3600" dirty="0" err="1"/>
              <a:t>самодопомога</a:t>
            </a:r>
            <a:r>
              <a:rPr lang="ru-RU" sz="3600" dirty="0"/>
              <a:t>).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800" dirty="0"/>
              <a:t>Одним </a:t>
            </a:r>
            <a:r>
              <a:rPr lang="ru-RU" sz="2800" dirty="0" err="1"/>
              <a:t>з</a:t>
            </a:r>
            <a:r>
              <a:rPr lang="ru-RU" sz="2800" dirty="0"/>
              <a:t> </a:t>
            </a:r>
            <a:r>
              <a:rPr lang="ru-RU" sz="2800" dirty="0" err="1"/>
              <a:t>найважливіших</a:t>
            </a:r>
            <a:r>
              <a:rPr lang="ru-RU" sz="2800" dirty="0"/>
              <a:t> </a:t>
            </a:r>
            <a:r>
              <a:rPr lang="ru-RU" sz="2800" dirty="0" err="1"/>
              <a:t>положень</a:t>
            </a:r>
            <a:r>
              <a:rPr lang="ru-RU" sz="2800" dirty="0"/>
              <a:t> </a:t>
            </a:r>
            <a:r>
              <a:rPr lang="ru-RU" sz="2800" dirty="0" err="1"/>
              <a:t>надання</a:t>
            </a:r>
            <a:r>
              <a:rPr lang="ru-RU" sz="2800" dirty="0"/>
              <a:t> </a:t>
            </a:r>
            <a:r>
              <a:rPr lang="ru-RU" sz="2800" dirty="0" err="1"/>
              <a:t>першої</a:t>
            </a:r>
            <a:r>
              <a:rPr lang="ru-RU" sz="2800" dirty="0"/>
              <a:t> </a:t>
            </a:r>
            <a:r>
              <a:rPr lang="ru-RU" sz="2800" dirty="0" err="1"/>
              <a:t>допомоги</a:t>
            </a:r>
            <a:r>
              <a:rPr lang="ru-RU" sz="2800" dirty="0"/>
              <a:t> </a:t>
            </a:r>
            <a:r>
              <a:rPr lang="ru-RU" sz="2800" dirty="0" err="1"/>
              <a:t>є</a:t>
            </a:r>
            <a:r>
              <a:rPr lang="ru-RU" sz="2800" dirty="0"/>
              <a:t> </a:t>
            </a:r>
            <a:r>
              <a:rPr lang="ru-RU" sz="2800" dirty="0" err="1"/>
              <a:t>її</a:t>
            </a:r>
            <a:r>
              <a:rPr lang="ru-RU" sz="2800" dirty="0"/>
              <a:t> </a:t>
            </a:r>
            <a:r>
              <a:rPr lang="ru-RU" sz="2800" dirty="0" err="1"/>
              <a:t>терміновість</a:t>
            </a:r>
            <a:r>
              <a:rPr lang="ru-RU" sz="2800" dirty="0"/>
              <a:t>: </a:t>
            </a:r>
            <a:r>
              <a:rPr lang="ru-RU" sz="2800" dirty="0" err="1"/>
              <a:t>чим</a:t>
            </a:r>
            <a:r>
              <a:rPr lang="ru-RU" sz="2800" dirty="0"/>
              <a:t> </a:t>
            </a:r>
            <a:r>
              <a:rPr lang="ru-RU" sz="2800" dirty="0" err="1"/>
              <a:t>швидше</a:t>
            </a:r>
            <a:r>
              <a:rPr lang="ru-RU" sz="2800" dirty="0"/>
              <a:t> вона </a:t>
            </a:r>
            <a:r>
              <a:rPr lang="ru-RU" sz="2800" dirty="0" err="1"/>
              <a:t>надана</a:t>
            </a:r>
            <a:r>
              <a:rPr lang="ru-RU" sz="2800" dirty="0"/>
              <a:t>, </a:t>
            </a:r>
            <a:r>
              <a:rPr lang="ru-RU" sz="2800" dirty="0" err="1"/>
              <a:t>тим</a:t>
            </a:r>
            <a:r>
              <a:rPr lang="ru-RU" sz="2800" dirty="0"/>
              <a:t> </a:t>
            </a:r>
            <a:r>
              <a:rPr lang="ru-RU" sz="2800" dirty="0" err="1"/>
              <a:t>більше</a:t>
            </a:r>
            <a:r>
              <a:rPr lang="ru-RU" sz="2800" dirty="0"/>
              <a:t> </a:t>
            </a:r>
            <a:r>
              <a:rPr lang="ru-RU" sz="2800" dirty="0" err="1"/>
              <a:t>сподівань</a:t>
            </a:r>
            <a:r>
              <a:rPr lang="ru-RU" sz="2800" dirty="0"/>
              <a:t> на </a:t>
            </a:r>
            <a:r>
              <a:rPr lang="ru-RU" sz="2800" dirty="0" err="1"/>
              <a:t>сприятливий</a:t>
            </a:r>
            <a:r>
              <a:rPr lang="ru-RU" sz="2800" dirty="0"/>
              <a:t> </a:t>
            </a:r>
            <a:r>
              <a:rPr lang="ru-RU" sz="2800" dirty="0" err="1"/>
              <a:t>наслідок</a:t>
            </a:r>
            <a:r>
              <a:rPr lang="ru-RU" sz="2800" dirty="0"/>
              <a:t>. Тому </a:t>
            </a:r>
            <a:r>
              <a:rPr lang="ru-RU" sz="2800" dirty="0" err="1"/>
              <a:t>таку</a:t>
            </a:r>
            <a:r>
              <a:rPr lang="ru-RU" sz="2800" dirty="0"/>
              <a:t> </a:t>
            </a:r>
            <a:r>
              <a:rPr lang="ru-RU" sz="2800" dirty="0" err="1"/>
              <a:t>допомогу</a:t>
            </a:r>
            <a:r>
              <a:rPr lang="ru-RU" sz="2800" dirty="0"/>
              <a:t> </a:t>
            </a:r>
            <a:r>
              <a:rPr lang="ru-RU" sz="2800" dirty="0" err="1"/>
              <a:t>своєчасно</a:t>
            </a:r>
            <a:r>
              <a:rPr lang="ru-RU" sz="2800" dirty="0"/>
              <a:t> </a:t>
            </a:r>
            <a:r>
              <a:rPr lang="ru-RU" sz="2800" dirty="0" err="1"/>
              <a:t>може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повинен </a:t>
            </a:r>
            <a:r>
              <a:rPr lang="ru-RU" sz="2800" dirty="0" err="1"/>
              <a:t>надати</a:t>
            </a:r>
            <a:r>
              <a:rPr lang="ru-RU" sz="2800" dirty="0"/>
              <a:t> той, </a:t>
            </a:r>
            <a:r>
              <a:rPr lang="ru-RU" sz="2800" dirty="0" err="1"/>
              <a:t>хто</a:t>
            </a:r>
            <a:r>
              <a:rPr lang="ru-RU" sz="2800" dirty="0"/>
              <a:t> </a:t>
            </a:r>
            <a:r>
              <a:rPr lang="ru-RU" sz="2800" dirty="0" err="1"/>
              <a:t>знаходиться</a:t>
            </a:r>
            <a:r>
              <a:rPr lang="ru-RU" sz="2800" dirty="0"/>
              <a:t> </a:t>
            </a:r>
            <a:r>
              <a:rPr lang="ru-RU" sz="2800" dirty="0" err="1"/>
              <a:t>поряд</a:t>
            </a:r>
            <a:r>
              <a:rPr lang="ru-RU" sz="2800" dirty="0"/>
              <a:t> </a:t>
            </a:r>
            <a:r>
              <a:rPr lang="ru-RU" sz="2800" dirty="0" err="1"/>
              <a:t>з</a:t>
            </a:r>
            <a:r>
              <a:rPr lang="ru-RU" sz="2800" dirty="0"/>
              <a:t> </a:t>
            </a:r>
            <a:r>
              <a:rPr lang="ru-RU" sz="2800" dirty="0" err="1"/>
              <a:t>потерпілим</a:t>
            </a:r>
            <a:r>
              <a:rPr lang="ru-RU" sz="2800" dirty="0"/>
              <a:t>.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Рисунок 3" descr="i10759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4143380"/>
            <a:ext cx="3594743" cy="23860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i="1" dirty="0"/>
              <a:t>Людина, яка </a:t>
            </a:r>
            <a:r>
              <a:rPr lang="ru-RU" sz="2800" b="1" i="1" dirty="0" err="1"/>
              <a:t>надає</a:t>
            </a:r>
            <a:r>
              <a:rPr lang="ru-RU" sz="2800" b="1" i="1" dirty="0"/>
              <a:t> першу </a:t>
            </a:r>
            <a:r>
              <a:rPr lang="ru-RU" sz="2800" b="1" i="1" dirty="0" err="1"/>
              <a:t>допомогу</a:t>
            </a:r>
            <a:r>
              <a:rPr lang="ru-RU" sz="2800" b="1" i="1" dirty="0"/>
              <a:t> повинна </a:t>
            </a:r>
            <a:r>
              <a:rPr lang="ru-RU" sz="2800" b="1" i="1" dirty="0" err="1"/>
              <a:t>вміти</a:t>
            </a:r>
            <a:r>
              <a:rPr lang="ru-RU" sz="2800" b="1" i="1" dirty="0"/>
              <a:t>: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fontAlgn="base"/>
            <a:r>
              <a:rPr lang="ru-RU" i="1" dirty="0"/>
              <a:t>-  </a:t>
            </a:r>
            <a:r>
              <a:rPr lang="ru-RU" dirty="0" err="1"/>
              <a:t>оцінити</a:t>
            </a:r>
            <a:r>
              <a:rPr lang="ru-RU" dirty="0"/>
              <a:t> стан </a:t>
            </a:r>
            <a:r>
              <a:rPr lang="ru-RU" dirty="0" err="1"/>
              <a:t>потерпілого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визначити</a:t>
            </a:r>
            <a:r>
              <a:rPr lang="ru-RU" dirty="0"/>
              <a:t>,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, у першу </a:t>
            </a:r>
            <a:r>
              <a:rPr lang="ru-RU" dirty="0" err="1"/>
              <a:t>чергу</a:t>
            </a:r>
            <a:r>
              <a:rPr lang="ru-RU" dirty="0"/>
              <a:t>, той </a:t>
            </a:r>
            <a:r>
              <a:rPr lang="ru-RU" dirty="0" err="1"/>
              <a:t>потребує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штучне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«</a:t>
            </a:r>
            <a:r>
              <a:rPr lang="ru-RU" dirty="0" err="1"/>
              <a:t>з</a:t>
            </a:r>
            <a:r>
              <a:rPr lang="ru-RU" dirty="0"/>
              <a:t> рота в рот» </a:t>
            </a:r>
            <a:r>
              <a:rPr lang="ru-RU" dirty="0" err="1"/>
              <a:t>або</a:t>
            </a:r>
            <a:r>
              <a:rPr lang="ru-RU" dirty="0"/>
              <a:t> «</a:t>
            </a:r>
            <a:r>
              <a:rPr lang="ru-RU" dirty="0" err="1"/>
              <a:t>з</a:t>
            </a:r>
            <a:r>
              <a:rPr lang="ru-RU" dirty="0"/>
              <a:t> рота в </a:t>
            </a:r>
            <a:r>
              <a:rPr lang="ru-RU" dirty="0" err="1"/>
              <a:t>ніс</a:t>
            </a:r>
            <a:r>
              <a:rPr lang="ru-RU" dirty="0"/>
              <a:t>», </a:t>
            </a:r>
            <a:r>
              <a:rPr lang="ru-RU" dirty="0" err="1"/>
              <a:t>зовнішній</a:t>
            </a:r>
            <a:r>
              <a:rPr lang="ru-RU" dirty="0"/>
              <a:t> </a:t>
            </a:r>
            <a:r>
              <a:rPr lang="ru-RU" dirty="0" err="1"/>
              <a:t>масаж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оцінити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ефективність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тимчасово</a:t>
            </a:r>
            <a:r>
              <a:rPr lang="ru-RU" dirty="0"/>
              <a:t> </a:t>
            </a:r>
            <a:r>
              <a:rPr lang="ru-RU" dirty="0" err="1"/>
              <a:t>припинити</a:t>
            </a:r>
            <a:r>
              <a:rPr lang="ru-RU" dirty="0"/>
              <a:t> </a:t>
            </a:r>
            <a:r>
              <a:rPr lang="ru-RU" dirty="0" err="1"/>
              <a:t>кровотечу</a:t>
            </a:r>
            <a:r>
              <a:rPr lang="ru-RU" dirty="0"/>
              <a:t> </a:t>
            </a:r>
            <a:r>
              <a:rPr lang="ru-RU" dirty="0" err="1"/>
              <a:t>накла­данням</a:t>
            </a:r>
            <a:r>
              <a:rPr lang="ru-RU" dirty="0"/>
              <a:t> </a:t>
            </a:r>
            <a:r>
              <a:rPr lang="ru-RU" dirty="0" err="1"/>
              <a:t>джгута</a:t>
            </a:r>
            <a:r>
              <a:rPr lang="ru-RU" dirty="0"/>
              <a:t>, </a:t>
            </a:r>
            <a:r>
              <a:rPr lang="ru-RU" dirty="0" err="1"/>
              <a:t>щільної</a:t>
            </a:r>
            <a:r>
              <a:rPr lang="ru-RU" dirty="0"/>
              <a:t> </a:t>
            </a:r>
            <a:r>
              <a:rPr lang="ru-RU" dirty="0" err="1"/>
              <a:t>пов’язки</a:t>
            </a:r>
            <a:r>
              <a:rPr lang="ru-RU" dirty="0"/>
              <a:t>, </a:t>
            </a:r>
            <a:r>
              <a:rPr lang="ru-RU" dirty="0" err="1"/>
              <a:t>пальцевим</a:t>
            </a:r>
            <a:r>
              <a:rPr lang="ru-RU" dirty="0"/>
              <a:t> </a:t>
            </a:r>
            <a:r>
              <a:rPr lang="ru-RU" dirty="0" err="1"/>
              <a:t>притисканням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накласти</a:t>
            </a:r>
            <a:r>
              <a:rPr lang="ru-RU" dirty="0"/>
              <a:t> </a:t>
            </a:r>
            <a:r>
              <a:rPr lang="ru-RU" dirty="0" err="1"/>
              <a:t>пов’язку</a:t>
            </a:r>
            <a:r>
              <a:rPr lang="ru-RU" dirty="0"/>
              <a:t> при </a:t>
            </a:r>
            <a:r>
              <a:rPr lang="ru-RU" dirty="0" err="1"/>
              <a:t>пошкодженні</a:t>
            </a:r>
            <a:r>
              <a:rPr lang="ru-RU" dirty="0"/>
              <a:t> (</a:t>
            </a:r>
            <a:r>
              <a:rPr lang="ru-RU" dirty="0" err="1"/>
              <a:t>по­раненні</a:t>
            </a:r>
            <a:r>
              <a:rPr lang="ru-RU" dirty="0"/>
              <a:t>, </a:t>
            </a:r>
            <a:r>
              <a:rPr lang="ru-RU" dirty="0" err="1"/>
              <a:t>опіку</a:t>
            </a:r>
            <a:r>
              <a:rPr lang="ru-RU" dirty="0"/>
              <a:t>, </a:t>
            </a:r>
            <a:r>
              <a:rPr lang="ru-RU" dirty="0" err="1"/>
              <a:t>відмороженні</a:t>
            </a:r>
            <a:r>
              <a:rPr lang="ru-RU" dirty="0"/>
              <a:t>, </a:t>
            </a:r>
            <a:r>
              <a:rPr lang="ru-RU" dirty="0" err="1"/>
              <a:t>ударі</a:t>
            </a:r>
            <a:r>
              <a:rPr lang="ru-RU" dirty="0"/>
              <a:t>);</a:t>
            </a:r>
          </a:p>
          <a:p>
            <a:pPr fontAlgn="base"/>
            <a:r>
              <a:rPr lang="ru-RU" dirty="0" err="1"/>
              <a:t>іммобілізувати</a:t>
            </a:r>
            <a:r>
              <a:rPr lang="ru-RU" dirty="0"/>
              <a:t> </a:t>
            </a:r>
            <a:r>
              <a:rPr lang="ru-RU" dirty="0" err="1"/>
              <a:t>пошкоджену</a:t>
            </a:r>
            <a:r>
              <a:rPr lang="ru-RU" dirty="0"/>
              <a:t> </a:t>
            </a:r>
            <a:r>
              <a:rPr lang="ru-RU" dirty="0" err="1"/>
              <a:t>частину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при </a:t>
            </a:r>
            <a:r>
              <a:rPr lang="ru-RU" dirty="0" err="1"/>
              <a:t>переломі</a:t>
            </a:r>
            <a:r>
              <a:rPr lang="ru-RU" dirty="0"/>
              <a:t> </a:t>
            </a:r>
            <a:r>
              <a:rPr lang="ru-RU" dirty="0" err="1"/>
              <a:t>кісток</a:t>
            </a:r>
            <a:r>
              <a:rPr lang="ru-RU" dirty="0"/>
              <a:t>, </a:t>
            </a:r>
            <a:r>
              <a:rPr lang="ru-RU" dirty="0" err="1"/>
              <a:t>важкому</a:t>
            </a:r>
            <a:r>
              <a:rPr lang="ru-RU" dirty="0"/>
              <a:t> </a:t>
            </a:r>
            <a:r>
              <a:rPr lang="ru-RU" dirty="0" err="1"/>
              <a:t>ударі</a:t>
            </a:r>
            <a:r>
              <a:rPr lang="ru-RU" dirty="0"/>
              <a:t>, </a:t>
            </a:r>
            <a:r>
              <a:rPr lang="ru-RU" dirty="0" err="1"/>
              <a:t>термічному</a:t>
            </a:r>
            <a:r>
              <a:rPr lang="ru-RU" dirty="0"/>
              <a:t> </a:t>
            </a:r>
            <a:r>
              <a:rPr lang="ru-RU" dirty="0" err="1"/>
              <a:t>враженні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надати</a:t>
            </a:r>
            <a:r>
              <a:rPr lang="ru-RU" dirty="0"/>
              <a:t> </a:t>
            </a:r>
            <a:r>
              <a:rPr lang="ru-RU" dirty="0" err="1"/>
              <a:t>допомогу</a:t>
            </a:r>
            <a:r>
              <a:rPr lang="ru-RU" dirty="0"/>
              <a:t> при тепловому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сонячно­му</a:t>
            </a:r>
            <a:r>
              <a:rPr lang="ru-RU" dirty="0"/>
              <a:t> ударах, </a:t>
            </a:r>
            <a:r>
              <a:rPr lang="ru-RU" dirty="0" err="1"/>
              <a:t>утопленні</a:t>
            </a:r>
            <a:r>
              <a:rPr lang="ru-RU" dirty="0"/>
              <a:t>, </a:t>
            </a:r>
            <a:r>
              <a:rPr lang="ru-RU" dirty="0" err="1"/>
              <a:t>нудоти</a:t>
            </a:r>
            <a:r>
              <a:rPr lang="ru-RU" dirty="0"/>
              <a:t>, </a:t>
            </a:r>
            <a:r>
              <a:rPr lang="ru-RU" dirty="0" err="1"/>
              <a:t>втраті</a:t>
            </a:r>
            <a:r>
              <a:rPr lang="ru-RU" dirty="0"/>
              <a:t> </a:t>
            </a:r>
            <a:r>
              <a:rPr lang="ru-RU" dirty="0" err="1"/>
              <a:t>свідомості</a:t>
            </a:r>
            <a:r>
              <a:rPr lang="ru-RU" dirty="0"/>
              <a:t>; </a:t>
            </a:r>
            <a:r>
              <a:rPr lang="ru-RU" dirty="0" err="1"/>
              <a:t>використати</a:t>
            </a:r>
            <a:r>
              <a:rPr lang="ru-RU" dirty="0"/>
              <a:t> </a:t>
            </a:r>
            <a:r>
              <a:rPr lang="ru-RU" dirty="0" err="1"/>
              <a:t>підручні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для </a:t>
            </a:r>
            <a:r>
              <a:rPr lang="ru-RU" dirty="0" err="1"/>
              <a:t>перенесення</a:t>
            </a:r>
            <a:r>
              <a:rPr lang="ru-RU" dirty="0"/>
              <a:t>, </a:t>
            </a:r>
            <a:r>
              <a:rPr lang="ru-RU" dirty="0" err="1"/>
              <a:t>навантаження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транспортування</a:t>
            </a:r>
            <a:r>
              <a:rPr lang="ru-RU" dirty="0"/>
              <a:t> </a:t>
            </a:r>
            <a:r>
              <a:rPr lang="ru-RU" dirty="0" err="1"/>
              <a:t>потерпілого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визначити</a:t>
            </a:r>
            <a:r>
              <a:rPr lang="ru-RU" dirty="0"/>
              <a:t> потребу </a:t>
            </a:r>
            <a:r>
              <a:rPr lang="ru-RU" dirty="0" err="1"/>
              <a:t>вивезення</a:t>
            </a:r>
            <a:r>
              <a:rPr lang="ru-RU" dirty="0"/>
              <a:t> </a:t>
            </a:r>
            <a:r>
              <a:rPr lang="ru-RU" dirty="0" err="1"/>
              <a:t>потерпілого</a:t>
            </a:r>
            <a:r>
              <a:rPr lang="ru-RU" dirty="0"/>
              <a:t> ма­шиною </a:t>
            </a:r>
            <a:r>
              <a:rPr lang="ru-RU" dirty="0" err="1"/>
              <a:t>швидкої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попутним</a:t>
            </a:r>
            <a:r>
              <a:rPr lang="ru-RU" dirty="0"/>
              <a:t> транспортом;</a:t>
            </a:r>
          </a:p>
          <a:p>
            <a:pPr fontAlgn="base"/>
            <a:r>
              <a:rPr lang="ru-RU" dirty="0"/>
              <a:t>-  </a:t>
            </a:r>
            <a:r>
              <a:rPr lang="ru-RU" dirty="0" err="1"/>
              <a:t>користуватися</a:t>
            </a:r>
            <a:r>
              <a:rPr lang="ru-RU" dirty="0"/>
              <a:t> аптечкою </a:t>
            </a:r>
            <a:r>
              <a:rPr lang="ru-RU" dirty="0" err="1"/>
              <a:t>першої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i="1" dirty="0" err="1"/>
              <a:t>Послідовність</a:t>
            </a:r>
            <a:r>
              <a:rPr lang="ru-RU" sz="2800" b="1" i="1" dirty="0"/>
              <a:t> </a:t>
            </a:r>
            <a:r>
              <a:rPr lang="ru-RU" sz="2800" b="1" i="1" dirty="0" err="1"/>
              <a:t>падання</a:t>
            </a:r>
            <a:r>
              <a:rPr lang="ru-RU" sz="2800" b="1" i="1" dirty="0"/>
              <a:t> </a:t>
            </a:r>
            <a:r>
              <a:rPr lang="ru-RU" sz="2800" b="1" i="1" dirty="0" err="1"/>
              <a:t>першої</a:t>
            </a:r>
            <a:r>
              <a:rPr lang="ru-RU" sz="2800" b="1" i="1" dirty="0"/>
              <a:t> </a:t>
            </a:r>
            <a:r>
              <a:rPr lang="ru-RU" sz="2800" b="1" i="1" dirty="0" err="1"/>
              <a:t>допомоги</a:t>
            </a:r>
            <a:r>
              <a:rPr lang="ru-RU" sz="2800" b="1" i="1" dirty="0"/>
              <a:t>: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fontAlgn="base"/>
            <a:r>
              <a:rPr lang="ru-RU" dirty="0" err="1"/>
              <a:t>усунути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загрожують</a:t>
            </a:r>
            <a:r>
              <a:rPr lang="ru-RU" dirty="0"/>
              <a:t> </a:t>
            </a:r>
            <a:r>
              <a:rPr lang="ru-RU" dirty="0" err="1"/>
              <a:t>здоров’ю</a:t>
            </a:r>
            <a:r>
              <a:rPr lang="ru-RU" dirty="0"/>
              <a:t>  та  </a:t>
            </a:r>
            <a:r>
              <a:rPr lang="ru-RU" dirty="0" err="1"/>
              <a:t>життю</a:t>
            </a:r>
            <a:r>
              <a:rPr lang="ru-RU" dirty="0"/>
              <a:t>  </a:t>
            </a:r>
            <a:r>
              <a:rPr lang="ru-RU" dirty="0" err="1"/>
              <a:t>потерпілого</a:t>
            </a:r>
            <a:r>
              <a:rPr lang="ru-RU" dirty="0"/>
              <a:t>(</a:t>
            </a:r>
            <a:r>
              <a:rPr lang="ru-RU" dirty="0" err="1"/>
              <a:t>звільнити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електричного</a:t>
            </a:r>
            <a:r>
              <a:rPr lang="ru-RU" dirty="0"/>
              <a:t> струму, </a:t>
            </a:r>
            <a:r>
              <a:rPr lang="ru-RU" dirty="0" err="1"/>
              <a:t>винести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зараженої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, </a:t>
            </a:r>
            <a:r>
              <a:rPr lang="ru-RU" dirty="0" err="1"/>
              <a:t>загасити</a:t>
            </a:r>
            <a:r>
              <a:rPr lang="ru-RU" dirty="0"/>
              <a:t> </a:t>
            </a:r>
            <a:r>
              <a:rPr lang="ru-RU" dirty="0" err="1"/>
              <a:t>палаючий</a:t>
            </a:r>
            <a:r>
              <a:rPr lang="ru-RU" dirty="0"/>
              <a:t> </a:t>
            </a:r>
            <a:r>
              <a:rPr lang="ru-RU" dirty="0" err="1"/>
              <a:t>одяг</a:t>
            </a:r>
            <a:r>
              <a:rPr lang="ru-RU" dirty="0"/>
              <a:t>, </a:t>
            </a:r>
            <a:r>
              <a:rPr lang="ru-RU" dirty="0" err="1"/>
              <a:t>ви­тягти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води), </a:t>
            </a:r>
            <a:r>
              <a:rPr lang="ru-RU" dirty="0" err="1"/>
              <a:t>оцінити</a:t>
            </a:r>
            <a:r>
              <a:rPr lang="ru-RU" dirty="0"/>
              <a:t> стан </a:t>
            </a:r>
            <a:r>
              <a:rPr lang="ru-RU" dirty="0" err="1"/>
              <a:t>потерпілого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визначити</a:t>
            </a:r>
            <a:r>
              <a:rPr lang="ru-RU" dirty="0"/>
              <a:t> характер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важкість</a:t>
            </a:r>
            <a:r>
              <a:rPr lang="ru-RU" dirty="0"/>
              <a:t> травм,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ста­новлять</a:t>
            </a:r>
            <a:r>
              <a:rPr lang="ru-RU" dirty="0"/>
              <a:t> </a:t>
            </a:r>
            <a:r>
              <a:rPr lang="ru-RU" dirty="0" err="1"/>
              <a:t>найбільшу</a:t>
            </a:r>
            <a:r>
              <a:rPr lang="ru-RU" dirty="0"/>
              <a:t> </a:t>
            </a:r>
            <a:r>
              <a:rPr lang="ru-RU" dirty="0" err="1"/>
              <a:t>загрозу</a:t>
            </a:r>
            <a:r>
              <a:rPr lang="ru-RU" dirty="0"/>
              <a:t> для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потерпілого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послідовність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врятування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виконати</a:t>
            </a:r>
            <a:r>
              <a:rPr lang="ru-RU" dirty="0"/>
              <a:t> </a:t>
            </a:r>
            <a:r>
              <a:rPr lang="ru-RU" dirty="0" err="1"/>
              <a:t>потрібні</a:t>
            </a:r>
            <a:r>
              <a:rPr lang="ru-RU" dirty="0"/>
              <a:t> заходи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врятуван­ня</a:t>
            </a:r>
            <a:r>
              <a:rPr lang="ru-RU" dirty="0"/>
              <a:t> </a:t>
            </a:r>
            <a:r>
              <a:rPr lang="ru-RU" dirty="0" err="1"/>
              <a:t>потерпілого</a:t>
            </a:r>
            <a:r>
              <a:rPr lang="ru-RU" dirty="0"/>
              <a:t> в порядку </a:t>
            </a:r>
            <a:r>
              <a:rPr lang="ru-RU" dirty="0" err="1"/>
              <a:t>терміновості</a:t>
            </a:r>
            <a:r>
              <a:rPr lang="ru-RU" dirty="0"/>
              <a:t> (</a:t>
            </a:r>
            <a:r>
              <a:rPr lang="ru-RU" dirty="0" err="1"/>
              <a:t>вивільнити</a:t>
            </a:r>
            <a:r>
              <a:rPr lang="ru-RU" dirty="0"/>
              <a:t> </a:t>
            </a:r>
            <a:r>
              <a:rPr lang="ru-RU" dirty="0" err="1"/>
              <a:t>прохідність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, </a:t>
            </a:r>
            <a:r>
              <a:rPr lang="ru-RU" dirty="0" err="1"/>
              <a:t>здійснити</a:t>
            </a:r>
            <a:r>
              <a:rPr lang="ru-RU" dirty="0"/>
              <a:t> </a:t>
            </a:r>
            <a:r>
              <a:rPr lang="ru-RU" dirty="0" err="1"/>
              <a:t>штучне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, </a:t>
            </a:r>
            <a:r>
              <a:rPr lang="ru-RU" dirty="0" err="1"/>
              <a:t>зовнішній</a:t>
            </a:r>
            <a:r>
              <a:rPr lang="ru-RU" dirty="0"/>
              <a:t> </a:t>
            </a:r>
            <a:r>
              <a:rPr lang="ru-RU" dirty="0" err="1"/>
              <a:t>масаж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, </a:t>
            </a:r>
            <a:r>
              <a:rPr lang="ru-RU" dirty="0" err="1"/>
              <a:t>припи­нити</a:t>
            </a:r>
            <a:r>
              <a:rPr lang="ru-RU" dirty="0"/>
              <a:t> </a:t>
            </a:r>
            <a:r>
              <a:rPr lang="ru-RU" dirty="0" err="1"/>
              <a:t>кровотечу</a:t>
            </a:r>
            <a:r>
              <a:rPr lang="ru-RU" dirty="0"/>
              <a:t>, </a:t>
            </a:r>
            <a:r>
              <a:rPr lang="ru-RU" dirty="0" err="1"/>
              <a:t>іммобілізувати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перелому, </a:t>
            </a:r>
            <a:r>
              <a:rPr lang="ru-RU" dirty="0" err="1"/>
              <a:t>накласти</a:t>
            </a:r>
            <a:r>
              <a:rPr lang="ru-RU" dirty="0"/>
              <a:t> </a:t>
            </a:r>
            <a:r>
              <a:rPr lang="ru-RU" dirty="0" err="1"/>
              <a:t>пов’язку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т. </a:t>
            </a:r>
            <a:r>
              <a:rPr lang="ru-RU" dirty="0" err="1"/>
              <a:t>ін</a:t>
            </a:r>
            <a:r>
              <a:rPr lang="ru-RU" dirty="0"/>
              <a:t>.);</a:t>
            </a:r>
          </a:p>
          <a:p>
            <a:pPr fontAlgn="base"/>
            <a:r>
              <a:rPr lang="ru-RU" dirty="0" err="1"/>
              <a:t>підтримувати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життєві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по­терпілого</a:t>
            </a:r>
            <a:r>
              <a:rPr lang="ru-RU" dirty="0"/>
              <a:t> до </a:t>
            </a:r>
            <a:r>
              <a:rPr lang="ru-RU" dirty="0" err="1"/>
              <a:t>прибуття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працівника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швидку</a:t>
            </a:r>
            <a:r>
              <a:rPr lang="ru-RU" dirty="0"/>
              <a:t> </a:t>
            </a:r>
            <a:r>
              <a:rPr lang="ru-RU" dirty="0" err="1"/>
              <a:t>медичну</a:t>
            </a:r>
            <a:r>
              <a:rPr lang="ru-RU" dirty="0"/>
              <a:t> </a:t>
            </a:r>
            <a:r>
              <a:rPr lang="ru-RU" dirty="0" err="1"/>
              <a:t>допомогу</a:t>
            </a:r>
            <a:r>
              <a:rPr lang="ru-RU" dirty="0"/>
              <a:t> </a:t>
            </a:r>
            <a:r>
              <a:rPr lang="ru-RU" dirty="0" err="1"/>
              <a:t>чилікаря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вжити</a:t>
            </a:r>
            <a:r>
              <a:rPr lang="ru-RU" dirty="0"/>
              <a:t> заходи для </a:t>
            </a:r>
            <a:r>
              <a:rPr lang="ru-RU" dirty="0" err="1"/>
              <a:t>транспортування</a:t>
            </a:r>
            <a:r>
              <a:rPr lang="ru-RU" dirty="0"/>
              <a:t> </a:t>
            </a:r>
            <a:r>
              <a:rPr lang="ru-RU" dirty="0" err="1"/>
              <a:t>потерпілого</a:t>
            </a:r>
            <a:r>
              <a:rPr lang="ru-RU" dirty="0"/>
              <a:t> в </a:t>
            </a:r>
            <a:r>
              <a:rPr lang="ru-RU" dirty="0" err="1"/>
              <a:t>найближчу</a:t>
            </a:r>
            <a:r>
              <a:rPr lang="ru-RU" dirty="0"/>
              <a:t> </a:t>
            </a:r>
            <a:r>
              <a:rPr lang="ru-RU" dirty="0" err="1"/>
              <a:t>медичну</a:t>
            </a:r>
            <a:r>
              <a:rPr lang="ru-RU" dirty="0"/>
              <a:t> </a:t>
            </a:r>
            <a:r>
              <a:rPr lang="ru-RU" dirty="0" err="1"/>
              <a:t>установу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 fontAlgn="base"/>
            <a:r>
              <a:rPr lang="ru-RU" b="1" dirty="0" err="1"/>
              <a:t>Втрата</a:t>
            </a:r>
            <a:r>
              <a:rPr lang="ru-RU" b="1" dirty="0"/>
              <a:t> </a:t>
            </a:r>
            <a:r>
              <a:rPr lang="ru-RU" b="1" dirty="0" err="1"/>
              <a:t>свідомості</a:t>
            </a:r>
            <a:r>
              <a:rPr lang="ru-RU" b="1" dirty="0"/>
              <a:t> </a:t>
            </a:r>
            <a:r>
              <a:rPr lang="ru-RU" i="1" dirty="0"/>
              <a:t>- </a:t>
            </a:r>
            <a:r>
              <a:rPr lang="ru-RU" dirty="0" err="1"/>
              <a:t>це</a:t>
            </a:r>
            <a:r>
              <a:rPr lang="ru-RU" dirty="0"/>
              <a:t> стан, коли </a:t>
            </a:r>
            <a:r>
              <a:rPr lang="ru-RU" dirty="0" err="1"/>
              <a:t>людина</a:t>
            </a:r>
            <a:r>
              <a:rPr lang="ru-RU" dirty="0"/>
              <a:t> не </a:t>
            </a:r>
            <a:r>
              <a:rPr lang="ru-RU" dirty="0" err="1"/>
              <a:t>реагує</a:t>
            </a:r>
            <a:r>
              <a:rPr lang="ru-RU" dirty="0"/>
              <a:t> </a:t>
            </a:r>
            <a:r>
              <a:rPr lang="ru-RU" dirty="0" err="1"/>
              <a:t>ні</a:t>
            </a:r>
            <a:r>
              <a:rPr lang="ru-RU" dirty="0"/>
              <a:t> на </a:t>
            </a:r>
            <a:r>
              <a:rPr lang="ru-RU" dirty="0" err="1"/>
              <a:t>що</a:t>
            </a:r>
            <a:r>
              <a:rPr lang="ru-RU" dirty="0"/>
              <a:t>, </a:t>
            </a:r>
            <a:r>
              <a:rPr lang="ru-RU" dirty="0" err="1"/>
              <a:t>нерухома</a:t>
            </a:r>
            <a:r>
              <a:rPr lang="ru-RU" dirty="0"/>
              <a:t>, не </a:t>
            </a:r>
            <a:r>
              <a:rPr lang="ru-RU" dirty="0" err="1"/>
              <a:t>відповідає</a:t>
            </a:r>
            <a:r>
              <a:rPr lang="ru-RU" dirty="0"/>
              <a:t> на </a:t>
            </a:r>
            <a:r>
              <a:rPr lang="ru-RU" dirty="0" err="1"/>
              <a:t>запитання</a:t>
            </a:r>
            <a:r>
              <a:rPr lang="ru-RU" dirty="0"/>
              <a:t>.</a:t>
            </a:r>
          </a:p>
          <a:p>
            <a:pPr algn="just" fontAlgn="base"/>
            <a:r>
              <a:rPr lang="ru-RU" dirty="0"/>
              <a:t>Причини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різні</a:t>
            </a:r>
            <a:r>
              <a:rPr lang="ru-RU" dirty="0"/>
              <a:t>, </a:t>
            </a:r>
            <a:r>
              <a:rPr lang="ru-RU" dirty="0" err="1"/>
              <a:t>але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вони </a:t>
            </a:r>
            <a:r>
              <a:rPr lang="ru-RU" dirty="0" err="1"/>
              <a:t>пов’язані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ураженням</a:t>
            </a:r>
            <a:r>
              <a:rPr lang="ru-RU" dirty="0"/>
              <a:t> центру </a:t>
            </a:r>
            <a:r>
              <a:rPr lang="ru-RU" dirty="0" err="1"/>
              <a:t>свідомості</a:t>
            </a:r>
            <a:r>
              <a:rPr lang="ru-RU" dirty="0"/>
              <a:t> – </a:t>
            </a:r>
            <a:r>
              <a:rPr lang="ru-RU" dirty="0" err="1"/>
              <a:t>мозку</a:t>
            </a:r>
            <a:r>
              <a:rPr lang="ru-RU" dirty="0"/>
              <a:t> (при травмах, </a:t>
            </a:r>
            <a:r>
              <a:rPr lang="ru-RU" dirty="0" err="1"/>
              <a:t>нестачі</a:t>
            </a:r>
            <a:r>
              <a:rPr lang="ru-RU" dirty="0"/>
              <a:t> </a:t>
            </a:r>
            <a:r>
              <a:rPr lang="ru-RU" dirty="0" err="1"/>
              <a:t>кисню</a:t>
            </a:r>
            <a:r>
              <a:rPr lang="ru-RU" dirty="0"/>
              <a:t>, </a:t>
            </a:r>
            <a:r>
              <a:rPr lang="ru-RU" dirty="0" err="1"/>
              <a:t>замерзанні</a:t>
            </a:r>
            <a:r>
              <a:rPr lang="ru-RU" dirty="0"/>
              <a:t>, 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  <a:p>
            <a:pPr algn="just" fontAlgn="base"/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свідомості</a:t>
            </a:r>
            <a:r>
              <a:rPr lang="ru-RU" dirty="0"/>
              <a:t> </a:t>
            </a:r>
            <a:r>
              <a:rPr lang="ru-RU" dirty="0" err="1"/>
              <a:t>виявляються</a:t>
            </a:r>
            <a:r>
              <a:rPr lang="ru-RU" dirty="0"/>
              <a:t> у широкому </a:t>
            </a:r>
            <a:r>
              <a:rPr lang="ru-RU" dirty="0" err="1"/>
              <a:t>спектрі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, </a:t>
            </a:r>
            <a:r>
              <a:rPr lang="ru-RU" dirty="0" err="1"/>
              <a:t>починаючи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шо­ку, </a:t>
            </a:r>
            <a:r>
              <a:rPr lang="ru-RU" dirty="0" err="1"/>
              <a:t>непритомності</a:t>
            </a:r>
            <a:r>
              <a:rPr lang="ru-RU" dirty="0"/>
              <a:t> </a:t>
            </a:r>
            <a:r>
              <a:rPr lang="ru-RU" dirty="0" err="1"/>
              <a:t>й</a:t>
            </a:r>
            <a:r>
              <a:rPr lang="ru-RU" dirty="0"/>
              <a:t> </a:t>
            </a:r>
            <a:r>
              <a:rPr lang="ru-RU" dirty="0" err="1"/>
              <a:t>закінчуючи</a:t>
            </a:r>
            <a:r>
              <a:rPr lang="ru-RU" dirty="0"/>
              <a:t> станом </a:t>
            </a:r>
            <a:r>
              <a:rPr lang="ru-RU" dirty="0" err="1"/>
              <a:t>клінічної</a:t>
            </a:r>
            <a:r>
              <a:rPr lang="ru-RU" dirty="0"/>
              <a:t> </a:t>
            </a:r>
            <a:r>
              <a:rPr lang="ru-RU" dirty="0" err="1"/>
              <a:t>смерті</a:t>
            </a:r>
            <a:r>
              <a:rPr lang="ru-RU" dirty="0"/>
              <a:t>. При </a:t>
            </a:r>
            <a:r>
              <a:rPr lang="ru-RU" dirty="0" err="1"/>
              <a:t>втраті</a:t>
            </a:r>
            <a:r>
              <a:rPr lang="ru-RU" dirty="0"/>
              <a:t> </a:t>
            </a:r>
            <a:r>
              <a:rPr lang="ru-RU" dirty="0" err="1"/>
              <a:t>свідомості</a:t>
            </a:r>
            <a:r>
              <a:rPr lang="ru-RU" dirty="0"/>
              <a:t> </a:t>
            </a:r>
            <a:r>
              <a:rPr lang="ru-RU" dirty="0" err="1"/>
              <a:t>велику</a:t>
            </a:r>
            <a:r>
              <a:rPr lang="ru-RU" dirty="0"/>
              <a:t> </a:t>
            </a:r>
            <a:r>
              <a:rPr lang="ru-RU" dirty="0" err="1"/>
              <a:t>небезпеку</a:t>
            </a:r>
            <a:r>
              <a:rPr lang="ru-RU" dirty="0"/>
              <a:t> для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потерпілого</a:t>
            </a:r>
            <a:r>
              <a:rPr lang="ru-RU" dirty="0"/>
              <a:t> становить </a:t>
            </a:r>
            <a:r>
              <a:rPr lang="ru-RU" dirty="0" err="1"/>
              <a:t>западання</a:t>
            </a:r>
            <a:r>
              <a:rPr lang="ru-RU" dirty="0"/>
              <a:t> </a:t>
            </a:r>
            <a:r>
              <a:rPr lang="ru-RU" dirty="0" err="1"/>
              <a:t>язи­ка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потрапляння</a:t>
            </a:r>
            <a:r>
              <a:rPr lang="ru-RU" dirty="0"/>
              <a:t> </a:t>
            </a:r>
            <a:r>
              <a:rPr lang="ru-RU" dirty="0" err="1"/>
              <a:t>блювотних</a:t>
            </a:r>
            <a:r>
              <a:rPr lang="ru-RU" dirty="0"/>
              <a:t> </a:t>
            </a:r>
            <a:r>
              <a:rPr lang="ru-RU" dirty="0" err="1"/>
              <a:t>мас</a:t>
            </a:r>
            <a:r>
              <a:rPr lang="ru-RU" dirty="0"/>
              <a:t> у </a:t>
            </a:r>
            <a:r>
              <a:rPr lang="ru-RU" dirty="0" err="1"/>
              <a:t>дихальні</a:t>
            </a:r>
            <a:r>
              <a:rPr lang="ru-RU" dirty="0"/>
              <a:t> шля­хи,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закупорювання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/>
              <a:t>Допомога</a:t>
            </a:r>
            <a:r>
              <a:rPr lang="ru-RU" b="1" i="1" dirty="0"/>
              <a:t>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 fontAlgn="base"/>
            <a:r>
              <a:rPr lang="ru-RU" b="1" i="1" dirty="0"/>
              <a:t> </a:t>
            </a:r>
            <a:r>
              <a:rPr lang="ru-RU" dirty="0" err="1"/>
              <a:t>Передусім</a:t>
            </a:r>
            <a:r>
              <a:rPr lang="ru-RU" dirty="0"/>
              <a:t> </a:t>
            </a:r>
            <a:r>
              <a:rPr lang="ru-RU" dirty="0" err="1"/>
              <a:t>потерпілого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винести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події</a:t>
            </a:r>
            <a:r>
              <a:rPr lang="ru-RU" dirty="0"/>
              <a:t>,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вивільнити</a:t>
            </a:r>
            <a:r>
              <a:rPr lang="ru-RU" dirty="0"/>
              <a:t> </a:t>
            </a:r>
            <a:r>
              <a:rPr lang="ru-RU" dirty="0" err="1"/>
              <a:t>дихальні</a:t>
            </a:r>
            <a:r>
              <a:rPr lang="ru-RU" dirty="0"/>
              <a:t> шля­хи, </a:t>
            </a:r>
            <a:r>
              <a:rPr lang="ru-RU" dirty="0" err="1"/>
              <a:t>покласти</a:t>
            </a:r>
            <a:r>
              <a:rPr lang="ru-RU" dirty="0"/>
              <a:t> на </a:t>
            </a:r>
            <a:r>
              <a:rPr lang="ru-RU" dirty="0" err="1"/>
              <a:t>бік</a:t>
            </a:r>
            <a:r>
              <a:rPr lang="ru-RU" dirty="0"/>
              <a:t>.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зупинення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сер­цебиття</a:t>
            </a:r>
            <a:r>
              <a:rPr lang="ru-RU" dirty="0"/>
              <a:t> треба </a:t>
            </a:r>
            <a:r>
              <a:rPr lang="ru-RU" dirty="0" err="1"/>
              <a:t>розпочати</a:t>
            </a:r>
            <a:r>
              <a:rPr lang="ru-RU" dirty="0"/>
              <a:t> </a:t>
            </a:r>
            <a:r>
              <a:rPr lang="ru-RU" dirty="0" err="1"/>
              <a:t>оживлення</a:t>
            </a:r>
            <a:r>
              <a:rPr lang="ru-RU" dirty="0"/>
              <a:t> методом штуч­ного </a:t>
            </a:r>
            <a:r>
              <a:rPr lang="ru-RU" dirty="0" err="1"/>
              <a:t>дихання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масажу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. Людину,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втратила</a:t>
            </a:r>
            <a:r>
              <a:rPr lang="ru-RU" dirty="0"/>
              <a:t> </a:t>
            </a:r>
            <a:r>
              <a:rPr lang="ru-RU" dirty="0" err="1"/>
              <a:t>свідомість</a:t>
            </a:r>
            <a:r>
              <a:rPr lang="ru-RU" dirty="0"/>
              <a:t>, не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намагатися</a:t>
            </a:r>
            <a:r>
              <a:rPr lang="ru-RU" dirty="0"/>
              <a:t> </a:t>
            </a:r>
            <a:r>
              <a:rPr lang="ru-RU" dirty="0" err="1"/>
              <a:t>напоїти</a:t>
            </a:r>
            <a:r>
              <a:rPr lang="ru-RU" dirty="0"/>
              <a:t>, </a:t>
            </a:r>
            <a:r>
              <a:rPr lang="ru-RU" dirty="0" err="1"/>
              <a:t>транспор­тувати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треба у </a:t>
            </a:r>
            <a:r>
              <a:rPr lang="ru-RU" dirty="0" err="1"/>
              <a:t>фіксованому</a:t>
            </a:r>
            <a:r>
              <a:rPr lang="ru-RU" dirty="0"/>
              <a:t> </a:t>
            </a:r>
            <a:r>
              <a:rPr lang="ru-RU" dirty="0" err="1"/>
              <a:t>стані</a:t>
            </a:r>
            <a:r>
              <a:rPr lang="ru-RU" dirty="0"/>
              <a:t> на </a:t>
            </a:r>
            <a:r>
              <a:rPr lang="ru-RU" dirty="0" err="1"/>
              <a:t>боці</a:t>
            </a:r>
            <a:r>
              <a:rPr lang="ru-RU" dirty="0"/>
              <a:t>.</a:t>
            </a:r>
          </a:p>
          <a:p>
            <a:pPr algn="just" fontAlgn="base"/>
            <a:r>
              <a:rPr lang="ru-RU" dirty="0" err="1"/>
              <a:t>Оживлення</a:t>
            </a:r>
            <a:r>
              <a:rPr lang="ru-RU" dirty="0"/>
              <a:t> </a:t>
            </a:r>
            <a:r>
              <a:rPr lang="ru-RU" dirty="0" err="1"/>
              <a:t>складається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</a:t>
            </a:r>
            <a:r>
              <a:rPr lang="ru-RU" dirty="0" err="1"/>
              <a:t>основних</a:t>
            </a:r>
            <a:r>
              <a:rPr lang="ru-RU" dirty="0"/>
              <a:t> про­цедур: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(</a:t>
            </a:r>
            <a:r>
              <a:rPr lang="ru-RU" dirty="0" err="1"/>
              <a:t>штучне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) та </a:t>
            </a:r>
            <a:r>
              <a:rPr lang="ru-RU" dirty="0" err="1"/>
              <a:t>серцевої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(</a:t>
            </a:r>
            <a:r>
              <a:rPr lang="ru-RU" dirty="0" err="1"/>
              <a:t>зовнішній</a:t>
            </a:r>
            <a:r>
              <a:rPr lang="ru-RU" dirty="0"/>
              <a:t> </a:t>
            </a:r>
            <a:r>
              <a:rPr lang="ru-RU" dirty="0" err="1"/>
              <a:t>масаж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Кровотеча</a:t>
            </a:r>
            <a:r>
              <a:rPr lang="ru-RU" dirty="0"/>
              <a:t>. 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Причини – </a:t>
            </a:r>
            <a:r>
              <a:rPr lang="ru-RU" dirty="0" err="1"/>
              <a:t>пошкодження</a:t>
            </a:r>
            <a:r>
              <a:rPr lang="ru-RU" dirty="0"/>
              <a:t> </a:t>
            </a:r>
            <a:r>
              <a:rPr lang="ru-RU" dirty="0" err="1"/>
              <a:t>цілості</a:t>
            </a:r>
            <a:r>
              <a:rPr lang="ru-RU" dirty="0"/>
              <a:t> </a:t>
            </a:r>
            <a:r>
              <a:rPr lang="ru-RU" dirty="0" err="1"/>
              <a:t>кровоносних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механічного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па­тологічного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. </a:t>
            </a:r>
            <a:r>
              <a:rPr lang="ru-RU" dirty="0" err="1"/>
              <a:t>Ознаки</a:t>
            </a:r>
            <a:r>
              <a:rPr lang="ru-RU" dirty="0"/>
              <a:t> – </a:t>
            </a:r>
            <a:r>
              <a:rPr lang="ru-RU" dirty="0" err="1"/>
              <a:t>артеріальна</a:t>
            </a:r>
            <a:r>
              <a:rPr lang="ru-RU" dirty="0"/>
              <a:t> </a:t>
            </a:r>
            <a:r>
              <a:rPr lang="ru-RU" dirty="0" err="1"/>
              <a:t>кровотеча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яскраво-черво­ним</a:t>
            </a:r>
            <a:r>
              <a:rPr lang="ru-RU" dirty="0"/>
              <a:t> </a:t>
            </a:r>
            <a:r>
              <a:rPr lang="ru-RU" dirty="0" err="1"/>
              <a:t>кольором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кров </a:t>
            </a:r>
            <a:r>
              <a:rPr lang="ru-RU" dirty="0" err="1"/>
              <a:t>б’є</a:t>
            </a:r>
            <a:r>
              <a:rPr lang="ru-RU" dirty="0"/>
              <a:t> фонтанчиком;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капілярної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 вона </a:t>
            </a:r>
            <a:r>
              <a:rPr lang="ru-RU" dirty="0" err="1"/>
              <a:t>виділяється</a:t>
            </a:r>
            <a:r>
              <a:rPr lang="ru-RU" dirty="0"/>
              <a:t> </a:t>
            </a:r>
            <a:r>
              <a:rPr lang="ru-RU" dirty="0" err="1"/>
              <a:t>краплями</a:t>
            </a:r>
            <a:r>
              <a:rPr lang="ru-RU" dirty="0"/>
              <a:t>, </a:t>
            </a:r>
            <a:r>
              <a:rPr lang="ru-RU" dirty="0" err="1"/>
              <a:t>венозна</a:t>
            </a:r>
            <a:r>
              <a:rPr lang="ru-RU" dirty="0"/>
              <a:t> кров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темно-червоне</a:t>
            </a:r>
            <a:r>
              <a:rPr lang="ru-RU" dirty="0"/>
              <a:t> </a:t>
            </a:r>
            <a:r>
              <a:rPr lang="ru-RU" dirty="0" err="1"/>
              <a:t>забарвлення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/>
              <a:t>Допомога</a:t>
            </a:r>
            <a:r>
              <a:rPr lang="ru-RU" b="1" i="1" dirty="0"/>
              <a:t>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b="1" i="1" dirty="0"/>
              <a:t> </a:t>
            </a:r>
            <a:r>
              <a:rPr lang="ru-RU" dirty="0" err="1"/>
              <a:t>Артеріальну</a:t>
            </a:r>
            <a:r>
              <a:rPr lang="ru-RU" dirty="0"/>
              <a:t> </a:t>
            </a:r>
            <a:r>
              <a:rPr lang="ru-RU" dirty="0" err="1"/>
              <a:t>кровотечу</a:t>
            </a:r>
            <a:r>
              <a:rPr lang="ru-RU" dirty="0"/>
              <a:t> </a:t>
            </a:r>
            <a:r>
              <a:rPr lang="ru-RU" dirty="0" err="1"/>
              <a:t>зупиняють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стискувальної</a:t>
            </a:r>
            <a:r>
              <a:rPr lang="ru-RU" dirty="0"/>
              <a:t> </a:t>
            </a:r>
            <a:r>
              <a:rPr lang="ru-RU" dirty="0" err="1"/>
              <a:t>пов’язки</a:t>
            </a:r>
            <a:r>
              <a:rPr lang="ru-RU" dirty="0"/>
              <a:t>.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кро­вотечі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великої</a:t>
            </a:r>
            <a:r>
              <a:rPr lang="ru-RU" dirty="0"/>
              <a:t> </a:t>
            </a:r>
            <a:r>
              <a:rPr lang="ru-RU" dirty="0" err="1"/>
              <a:t>артерії</a:t>
            </a:r>
            <a:r>
              <a:rPr lang="ru-RU" dirty="0"/>
              <a:t> для </a:t>
            </a:r>
            <a:r>
              <a:rPr lang="ru-RU" dirty="0" err="1"/>
              <a:t>зупинення</a:t>
            </a:r>
            <a:r>
              <a:rPr lang="ru-RU" dirty="0"/>
              <a:t> </a:t>
            </a:r>
            <a:r>
              <a:rPr lang="ru-RU" dirty="0" err="1"/>
              <a:t>припливу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до </a:t>
            </a:r>
            <a:r>
              <a:rPr lang="ru-RU" dirty="0" err="1"/>
              <a:t>ділянки</a:t>
            </a:r>
            <a:r>
              <a:rPr lang="ru-RU" dirty="0"/>
              <a:t> рани </a:t>
            </a:r>
            <a:r>
              <a:rPr lang="ru-RU" dirty="0" err="1"/>
              <a:t>придавлюють</a:t>
            </a:r>
            <a:r>
              <a:rPr lang="ru-RU" dirty="0"/>
              <a:t> </a:t>
            </a:r>
            <a:r>
              <a:rPr lang="ru-RU" dirty="0" err="1"/>
              <a:t>артерію</a:t>
            </a:r>
            <a:r>
              <a:rPr lang="ru-RU" dirty="0"/>
              <a:t> пальцем 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поранення</a:t>
            </a:r>
            <a:r>
              <a:rPr lang="ru-RU" dirty="0"/>
              <a:t>, а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накладають</a:t>
            </a:r>
            <a:r>
              <a:rPr lang="ru-RU" dirty="0"/>
              <a:t> </a:t>
            </a:r>
            <a:r>
              <a:rPr lang="ru-RU" dirty="0" err="1"/>
              <a:t>стискувальну</a:t>
            </a:r>
            <a:r>
              <a:rPr lang="ru-RU" dirty="0"/>
              <a:t> </a:t>
            </a:r>
            <a:r>
              <a:rPr lang="ru-RU" dirty="0" err="1"/>
              <a:t>пов’язку</a:t>
            </a:r>
            <a:r>
              <a:rPr lang="ru-RU" dirty="0"/>
              <a:t>.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кровотечі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стегно­вої</a:t>
            </a:r>
            <a:r>
              <a:rPr lang="ru-RU" dirty="0"/>
              <a:t> </a:t>
            </a:r>
            <a:r>
              <a:rPr lang="ru-RU" dirty="0" err="1"/>
              <a:t>артерії</a:t>
            </a:r>
            <a:r>
              <a:rPr lang="ru-RU" dirty="0"/>
              <a:t> </a:t>
            </a:r>
            <a:r>
              <a:rPr lang="ru-RU" dirty="0" err="1"/>
              <a:t>накладають</a:t>
            </a:r>
            <a:r>
              <a:rPr lang="ru-RU" dirty="0"/>
              <a:t> </a:t>
            </a:r>
            <a:r>
              <a:rPr lang="ru-RU" dirty="0" err="1"/>
              <a:t>джгут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.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джгут</a:t>
            </a:r>
            <a:r>
              <a:rPr lang="ru-RU" dirty="0"/>
              <a:t> </a:t>
            </a:r>
            <a:r>
              <a:rPr lang="ru-RU" dirty="0" err="1"/>
              <a:t>підкладають</a:t>
            </a:r>
            <a:r>
              <a:rPr lang="ru-RU" dirty="0"/>
              <a:t> шар </a:t>
            </a:r>
            <a:r>
              <a:rPr lang="ru-RU" dirty="0" err="1"/>
              <a:t>марлі</a:t>
            </a:r>
            <a:r>
              <a:rPr lang="ru-RU" dirty="0"/>
              <a:t>. </a:t>
            </a:r>
            <a:r>
              <a:rPr lang="ru-RU" dirty="0" err="1"/>
              <a:t>Щоб</a:t>
            </a:r>
            <a:r>
              <a:rPr lang="ru-RU" dirty="0"/>
              <a:t> не </a:t>
            </a:r>
            <a:r>
              <a:rPr lang="ru-RU" dirty="0" err="1"/>
              <a:t>пошко­дити</a:t>
            </a:r>
            <a:r>
              <a:rPr lang="ru-RU" dirty="0"/>
              <a:t> </a:t>
            </a:r>
            <a:r>
              <a:rPr lang="ru-RU" dirty="0" err="1"/>
              <a:t>шкіру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нерви</a:t>
            </a:r>
            <a:r>
              <a:rPr lang="ru-RU" dirty="0"/>
              <a:t>,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вставляють</a:t>
            </a:r>
            <a:r>
              <a:rPr lang="ru-RU" dirty="0"/>
              <a:t> записку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зазначенням</a:t>
            </a:r>
            <a:r>
              <a:rPr lang="ru-RU" dirty="0"/>
              <a:t> часу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накладання</a:t>
            </a:r>
            <a:r>
              <a:rPr lang="ru-RU" dirty="0"/>
              <a:t>. </a:t>
            </a:r>
            <a:r>
              <a:rPr lang="ru-RU" dirty="0" err="1"/>
              <a:t>Тривалість</a:t>
            </a:r>
            <a:r>
              <a:rPr lang="ru-RU" dirty="0"/>
              <a:t> </a:t>
            </a:r>
            <a:r>
              <a:rPr lang="ru-RU" dirty="0" err="1"/>
              <a:t>викорис­тання</a:t>
            </a:r>
            <a:r>
              <a:rPr lang="ru-RU" dirty="0"/>
              <a:t> </a:t>
            </a:r>
            <a:r>
              <a:rPr lang="ru-RU" dirty="0" err="1"/>
              <a:t>джгута</a:t>
            </a:r>
            <a:r>
              <a:rPr lang="ru-RU" dirty="0"/>
              <a:t> </a:t>
            </a:r>
            <a:r>
              <a:rPr lang="ru-RU" dirty="0" err="1"/>
              <a:t>обмежується</a:t>
            </a:r>
            <a:r>
              <a:rPr lang="ru-RU" dirty="0"/>
              <a:t> </a:t>
            </a:r>
            <a:r>
              <a:rPr lang="ru-RU" dirty="0" err="1"/>
              <a:t>двома</a:t>
            </a:r>
            <a:r>
              <a:rPr lang="ru-RU" dirty="0"/>
              <a:t> годинами, у про­тивному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змертвіє</a:t>
            </a:r>
            <a:r>
              <a:rPr lang="ru-RU" dirty="0"/>
              <a:t> </a:t>
            </a:r>
            <a:r>
              <a:rPr lang="ru-RU" dirty="0" err="1"/>
              <a:t>кінцівка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періоду</a:t>
            </a:r>
            <a:r>
              <a:rPr lang="ru-RU" dirty="0"/>
              <a:t> </a:t>
            </a: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до­даткову</a:t>
            </a:r>
            <a:r>
              <a:rPr lang="ru-RU" dirty="0"/>
              <a:t> </a:t>
            </a:r>
            <a:r>
              <a:rPr lang="ru-RU" dirty="0" err="1"/>
              <a:t>допомогу</a:t>
            </a:r>
            <a:r>
              <a:rPr lang="ru-RU" dirty="0"/>
              <a:t>, то через 1,5-2 </a:t>
            </a:r>
            <a:r>
              <a:rPr lang="ru-RU" dirty="0" err="1"/>
              <a:t>години</a:t>
            </a:r>
            <a:r>
              <a:rPr lang="ru-RU" dirty="0"/>
              <a:t> </a:t>
            </a:r>
            <a:r>
              <a:rPr lang="ru-RU" dirty="0" err="1"/>
              <a:t>джгут</a:t>
            </a:r>
            <a:r>
              <a:rPr lang="ru-RU" dirty="0"/>
              <a:t> на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хвилин</a:t>
            </a:r>
            <a:r>
              <a:rPr lang="ru-RU" dirty="0"/>
              <a:t> </a:t>
            </a:r>
            <a:r>
              <a:rPr lang="ru-RU" dirty="0" err="1"/>
              <a:t>відпускають</a:t>
            </a:r>
            <a:r>
              <a:rPr lang="ru-RU" dirty="0"/>
              <a:t> (до </a:t>
            </a:r>
            <a:r>
              <a:rPr lang="ru-RU" dirty="0" err="1"/>
              <a:t>почервоніння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), </a:t>
            </a:r>
            <a:r>
              <a:rPr lang="ru-RU" dirty="0" err="1"/>
              <a:t>кровотечу</a:t>
            </a:r>
            <a:r>
              <a:rPr lang="ru-RU" dirty="0"/>
              <a:t>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зменшують</a:t>
            </a:r>
            <a:r>
              <a:rPr lang="ru-RU" dirty="0"/>
              <a:t> </a:t>
            </a:r>
            <a:r>
              <a:rPr lang="ru-RU" dirty="0" err="1"/>
              <a:t>іншими</a:t>
            </a:r>
            <a:r>
              <a:rPr lang="ru-RU" dirty="0"/>
              <a:t> способами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стискувальним</a:t>
            </a:r>
            <a:r>
              <a:rPr lang="ru-RU" dirty="0"/>
              <a:t> тампоном), а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знову</a:t>
            </a:r>
            <a:r>
              <a:rPr lang="ru-RU" dirty="0"/>
              <a:t> </a:t>
            </a:r>
            <a:r>
              <a:rPr lang="ru-RU" dirty="0" err="1"/>
              <a:t>затягують</a:t>
            </a:r>
            <a:r>
              <a:rPr lang="ru-RU" dirty="0"/>
              <a:t> </a:t>
            </a:r>
            <a:r>
              <a:rPr lang="ru-RU" dirty="0" err="1"/>
              <a:t>джгут</a:t>
            </a:r>
            <a:r>
              <a:rPr lang="ru-RU" dirty="0"/>
              <a:t>. При </a:t>
            </a:r>
            <a:r>
              <a:rPr lang="ru-RU" dirty="0" err="1"/>
              <a:t>кровотечі</a:t>
            </a:r>
            <a:r>
              <a:rPr lang="ru-RU" dirty="0"/>
              <a:t> </a:t>
            </a:r>
            <a:r>
              <a:rPr lang="ru-RU" dirty="0" err="1"/>
              <a:t>головної</a:t>
            </a:r>
            <a:r>
              <a:rPr lang="ru-RU" dirty="0"/>
              <a:t> </a:t>
            </a:r>
            <a:r>
              <a:rPr lang="ru-RU" dirty="0" err="1"/>
              <a:t>шийної</a:t>
            </a:r>
            <a:r>
              <a:rPr lang="ru-RU" dirty="0"/>
              <a:t> (</a:t>
            </a:r>
            <a:r>
              <a:rPr lang="ru-RU" dirty="0" err="1"/>
              <a:t>сонної</a:t>
            </a:r>
            <a:r>
              <a:rPr lang="ru-RU" dirty="0"/>
              <a:t>) </a:t>
            </a:r>
            <a:r>
              <a:rPr lang="ru-RU" dirty="0" err="1"/>
              <a:t>артерії</a:t>
            </a:r>
            <a:r>
              <a:rPr lang="ru-RU" dirty="0"/>
              <a:t> рану за </a:t>
            </a:r>
            <a:r>
              <a:rPr lang="ru-RU" dirty="0" err="1"/>
              <a:t>можливістю</a:t>
            </a:r>
            <a:r>
              <a:rPr lang="ru-RU" dirty="0"/>
              <a:t> </a:t>
            </a:r>
            <a:r>
              <a:rPr lang="ru-RU" dirty="0" err="1"/>
              <a:t>здавлюють</a:t>
            </a:r>
            <a:r>
              <a:rPr lang="ru-RU" dirty="0"/>
              <a:t> пальцем,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</a:t>
            </a:r>
            <a:r>
              <a:rPr lang="ru-RU" dirty="0" err="1"/>
              <a:t>набивають</a:t>
            </a:r>
            <a:r>
              <a:rPr lang="ru-RU" dirty="0"/>
              <a:t> вели­кою </a:t>
            </a:r>
            <a:r>
              <a:rPr lang="ru-RU" dirty="0" err="1"/>
              <a:t>кількістю</a:t>
            </a:r>
            <a:r>
              <a:rPr lang="ru-RU" dirty="0"/>
              <a:t> </a:t>
            </a:r>
            <a:r>
              <a:rPr lang="ru-RU" dirty="0" err="1"/>
              <a:t>марлі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роблять</a:t>
            </a:r>
            <a:r>
              <a:rPr lang="ru-RU" dirty="0"/>
              <a:t> </a:t>
            </a:r>
            <a:r>
              <a:rPr lang="ru-RU" dirty="0" err="1"/>
              <a:t>тампонування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u="sng" dirty="0" err="1"/>
              <a:t>Капілярна</a:t>
            </a:r>
            <a:r>
              <a:rPr lang="ru-RU" sz="2400" u="sng" dirty="0"/>
              <a:t> </a:t>
            </a:r>
            <a:r>
              <a:rPr lang="ru-RU" sz="2400" u="sng" dirty="0" err="1"/>
              <a:t>кровотеча</a:t>
            </a:r>
            <a:r>
              <a:rPr lang="ru-RU" sz="2400" dirty="0"/>
              <a:t> добре </a:t>
            </a:r>
            <a:r>
              <a:rPr lang="ru-RU" sz="2400" dirty="0" err="1"/>
              <a:t>зупиняється</a:t>
            </a:r>
            <a:r>
              <a:rPr lang="ru-RU" sz="2400" dirty="0"/>
              <a:t> </a:t>
            </a:r>
            <a:r>
              <a:rPr lang="ru-RU" sz="2400" dirty="0" err="1"/>
              <a:t>стискувальною</a:t>
            </a:r>
            <a:r>
              <a:rPr lang="ru-RU" sz="2400" dirty="0"/>
              <a:t> </a:t>
            </a:r>
            <a:r>
              <a:rPr lang="ru-RU" sz="2400" dirty="0" err="1"/>
              <a:t>пов’язкою</a:t>
            </a:r>
            <a:r>
              <a:rPr lang="ru-RU" sz="2400" dirty="0"/>
              <a:t>, </a:t>
            </a:r>
            <a:r>
              <a:rPr lang="ru-RU" sz="2400" dirty="0" err="1"/>
              <a:t>після</a:t>
            </a:r>
            <a:r>
              <a:rPr lang="ru-RU" sz="2400" dirty="0"/>
              <a:t> </a:t>
            </a:r>
            <a:r>
              <a:rPr lang="ru-RU" sz="2400" dirty="0" err="1"/>
              <a:t>чого</a:t>
            </a:r>
            <a:r>
              <a:rPr lang="ru-RU" sz="2400" dirty="0"/>
              <a:t> </a:t>
            </a:r>
            <a:r>
              <a:rPr lang="ru-RU" sz="2400" dirty="0" err="1"/>
              <a:t>шкіру</a:t>
            </a:r>
            <a:r>
              <a:rPr lang="ru-RU" sz="2400" dirty="0"/>
              <a:t> </a:t>
            </a:r>
            <a:r>
              <a:rPr lang="ru-RU" sz="2400" dirty="0" err="1"/>
              <a:t>навколо</a:t>
            </a:r>
            <a:r>
              <a:rPr lang="ru-RU" sz="2400" dirty="0"/>
              <a:t> рани </a:t>
            </a:r>
            <a:r>
              <a:rPr lang="ru-RU" sz="2400" dirty="0" err="1"/>
              <a:t>обробляють</a:t>
            </a:r>
            <a:r>
              <a:rPr lang="ru-RU" sz="2400" dirty="0"/>
              <a:t> </a:t>
            </a:r>
            <a:r>
              <a:rPr lang="ru-RU" sz="2400" dirty="0" err="1"/>
              <a:t>розчином</a:t>
            </a:r>
            <a:r>
              <a:rPr lang="ru-RU" sz="2400" dirty="0"/>
              <a:t> йоду, спирту, </a:t>
            </a:r>
            <a:r>
              <a:rPr lang="ru-RU" sz="2400" dirty="0" err="1"/>
              <a:t>горілки</a:t>
            </a:r>
            <a:r>
              <a:rPr lang="ru-RU" sz="2400" dirty="0"/>
              <a:t>, одеколону. </a:t>
            </a:r>
            <a:r>
              <a:rPr lang="ru-RU" sz="2400" dirty="0" err="1"/>
              <a:t>Якщо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рани </a:t>
            </a:r>
            <a:r>
              <a:rPr lang="ru-RU" sz="2400" dirty="0" err="1"/>
              <a:t>виступає</a:t>
            </a:r>
            <a:r>
              <a:rPr lang="ru-RU" sz="2400" dirty="0"/>
              <a:t> </a:t>
            </a:r>
            <a:r>
              <a:rPr lang="ru-RU" sz="2400" dirty="0" err="1"/>
              <a:t>сторонній</a:t>
            </a:r>
            <a:r>
              <a:rPr lang="ru-RU" sz="2400" dirty="0"/>
              <a:t> пред­мет, у </a:t>
            </a:r>
            <a:r>
              <a:rPr lang="ru-RU" sz="2400" dirty="0" err="1"/>
              <a:t>місце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локалізації</a:t>
            </a:r>
            <a:r>
              <a:rPr lang="ru-RU" sz="2400" dirty="0"/>
              <a:t> треба </a:t>
            </a:r>
            <a:r>
              <a:rPr lang="ru-RU" sz="2400" dirty="0" err="1"/>
              <a:t>зробити</a:t>
            </a:r>
            <a:r>
              <a:rPr lang="ru-RU" sz="2400" dirty="0"/>
              <a:t> </a:t>
            </a:r>
            <a:r>
              <a:rPr lang="ru-RU" sz="2400" dirty="0" err="1"/>
              <a:t>упов’язці</a:t>
            </a:r>
            <a:r>
              <a:rPr lang="ru-RU" sz="2400" dirty="0"/>
              <a:t> </a:t>
            </a:r>
            <a:r>
              <a:rPr lang="ru-RU" sz="2400" dirty="0" err="1"/>
              <a:t>отвір</a:t>
            </a:r>
            <a:r>
              <a:rPr lang="ru-RU" sz="2400" dirty="0"/>
              <a:t>, </a:t>
            </a:r>
            <a:r>
              <a:rPr lang="ru-RU" sz="2400" dirty="0" err="1"/>
              <a:t>інакше</a:t>
            </a:r>
            <a:r>
              <a:rPr lang="ru-RU" sz="2400" dirty="0"/>
              <a:t> </a:t>
            </a:r>
            <a:r>
              <a:rPr lang="ru-RU" sz="2400" dirty="0" err="1"/>
              <a:t>цей</a:t>
            </a:r>
            <a:r>
              <a:rPr lang="ru-RU" sz="2400" dirty="0"/>
              <a:t> предмет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ще</a:t>
            </a:r>
            <a:r>
              <a:rPr lang="ru-RU" sz="2400" dirty="0"/>
              <a:t> </a:t>
            </a:r>
            <a:r>
              <a:rPr lang="ru-RU" sz="2400" dirty="0" err="1"/>
              <a:t>глибше</a:t>
            </a:r>
            <a:r>
              <a:rPr lang="ru-RU" sz="2400" dirty="0"/>
              <a:t> </a:t>
            </a:r>
            <a:r>
              <a:rPr lang="ru-RU" sz="2400" dirty="0" err="1"/>
              <a:t>проникнути</a:t>
            </a:r>
            <a:r>
              <a:rPr lang="ru-RU" sz="2400" dirty="0"/>
              <a:t> в середину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викликати</a:t>
            </a:r>
            <a:r>
              <a:rPr lang="ru-RU" sz="2400" dirty="0"/>
              <a:t> </a:t>
            </a:r>
            <a:r>
              <a:rPr lang="ru-RU" sz="2400" dirty="0" err="1"/>
              <a:t>ускладнення</a:t>
            </a:r>
            <a:r>
              <a:rPr lang="ru-RU" sz="2400" dirty="0"/>
              <a:t>.</a:t>
            </a:r>
          </a:p>
        </p:txBody>
      </p:sp>
      <p:pic>
        <p:nvPicPr>
          <p:cNvPr id="6" name="Рисунок 5" descr="image0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64" y="4214818"/>
            <a:ext cx="3905250" cy="2286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u="sng" dirty="0" err="1"/>
              <a:t>Венозну</a:t>
            </a:r>
            <a:r>
              <a:rPr lang="ru-RU" u="sng" dirty="0"/>
              <a:t> </a:t>
            </a:r>
            <a:r>
              <a:rPr lang="ru-RU" u="sng" dirty="0" err="1"/>
              <a:t>кровотечу</a:t>
            </a:r>
            <a:r>
              <a:rPr lang="ru-RU" dirty="0"/>
              <a:t> </a:t>
            </a:r>
            <a:r>
              <a:rPr lang="ru-RU" dirty="0" err="1"/>
              <a:t>зупинити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легше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артеріальну</a:t>
            </a:r>
            <a:r>
              <a:rPr lang="ru-RU" dirty="0"/>
              <a:t>. Часто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підняти</a:t>
            </a:r>
            <a:r>
              <a:rPr lang="ru-RU" dirty="0"/>
              <a:t> </a:t>
            </a:r>
            <a:r>
              <a:rPr lang="ru-RU" dirty="0" err="1"/>
              <a:t>кінцівку</a:t>
            </a:r>
            <a:r>
              <a:rPr lang="ru-RU" dirty="0"/>
              <a:t>, максимально </a:t>
            </a:r>
            <a:r>
              <a:rPr lang="ru-RU" dirty="0" err="1"/>
              <a:t>зігнути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в </a:t>
            </a:r>
            <a:r>
              <a:rPr lang="ru-RU" dirty="0" err="1"/>
              <a:t>суглобі</a:t>
            </a:r>
            <a:r>
              <a:rPr lang="ru-RU" dirty="0"/>
              <a:t>, </a:t>
            </a:r>
            <a:r>
              <a:rPr lang="ru-RU" dirty="0" err="1"/>
              <a:t>накласти</a:t>
            </a:r>
            <a:r>
              <a:rPr lang="ru-RU" dirty="0"/>
              <a:t> </a:t>
            </a:r>
            <a:r>
              <a:rPr lang="ru-RU" dirty="0" err="1"/>
              <a:t>стискувальну</a:t>
            </a:r>
            <a:r>
              <a:rPr lang="ru-RU" dirty="0"/>
              <a:t> </a:t>
            </a:r>
            <a:r>
              <a:rPr lang="ru-RU" dirty="0" err="1"/>
              <a:t>пов’язку</a:t>
            </a:r>
            <a:r>
              <a:rPr lang="ru-RU" dirty="0"/>
              <a:t>.</a:t>
            </a:r>
          </a:p>
        </p:txBody>
      </p:sp>
      <p:pic>
        <p:nvPicPr>
          <p:cNvPr id="6" name="Рисунок 5" descr="1584812400_Venoznoe-krovotechenie-Priznaki-pervaya-pomosh-chem-harakterizuetsya-kak-ostanov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3857628"/>
            <a:ext cx="4857784" cy="275274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Термічні</a:t>
            </a:r>
            <a:r>
              <a:rPr lang="ru-RU" b="1" dirty="0"/>
              <a:t> </a:t>
            </a:r>
            <a:r>
              <a:rPr lang="ru-RU" b="1" dirty="0" err="1"/>
              <a:t>опіки</a:t>
            </a:r>
            <a:r>
              <a:rPr lang="ru-RU" b="1" dirty="0"/>
              <a:t>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b="1" dirty="0"/>
              <a:t> </a:t>
            </a:r>
            <a:r>
              <a:rPr lang="ru-RU" sz="2400" dirty="0" err="1"/>
              <a:t>Виникають</a:t>
            </a:r>
            <a:r>
              <a:rPr lang="ru-RU" sz="2400" dirty="0"/>
              <a:t> </a:t>
            </a:r>
            <a:r>
              <a:rPr lang="ru-RU" sz="2400" dirty="0" err="1"/>
              <a:t>внаслідок</a:t>
            </a:r>
            <a:r>
              <a:rPr lang="ru-RU" sz="2400" dirty="0"/>
              <a:t> </a:t>
            </a:r>
            <a:r>
              <a:rPr lang="ru-RU" sz="2400" dirty="0" err="1"/>
              <a:t>дії</a:t>
            </a:r>
            <a:r>
              <a:rPr lang="ru-RU" sz="2400" dirty="0"/>
              <a:t> </a:t>
            </a:r>
            <a:r>
              <a:rPr lang="ru-RU" sz="2400" dirty="0" err="1"/>
              <a:t>ви­сокої</a:t>
            </a:r>
            <a:r>
              <a:rPr lang="ru-RU" sz="2400" dirty="0"/>
              <a:t> </a:t>
            </a:r>
            <a:r>
              <a:rPr lang="ru-RU" sz="2400" dirty="0" err="1"/>
              <a:t>температури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полум’я</a:t>
            </a:r>
            <a:r>
              <a:rPr lang="ru-RU" sz="2400" dirty="0"/>
              <a:t>, </a:t>
            </a:r>
            <a:r>
              <a:rPr lang="ru-RU" sz="2400" dirty="0" err="1"/>
              <a:t>потрапляння</a:t>
            </a:r>
            <a:r>
              <a:rPr lang="ru-RU" sz="2400" dirty="0"/>
              <a:t> на </a:t>
            </a:r>
            <a:r>
              <a:rPr lang="ru-RU" sz="2400" dirty="0" err="1"/>
              <a:t>шкіру</a:t>
            </a:r>
            <a:r>
              <a:rPr lang="ru-RU" sz="2400" dirty="0"/>
              <a:t> </a:t>
            </a:r>
            <a:r>
              <a:rPr lang="ru-RU" sz="2400" dirty="0" err="1"/>
              <a:t>гарячої</a:t>
            </a:r>
            <a:r>
              <a:rPr lang="ru-RU" sz="2400" dirty="0"/>
              <a:t> </a:t>
            </a:r>
            <a:r>
              <a:rPr lang="ru-RU" sz="2400" dirty="0" err="1"/>
              <a:t>рідини</a:t>
            </a:r>
            <a:r>
              <a:rPr lang="ru-RU" sz="2400" dirty="0"/>
              <a:t>, </a:t>
            </a:r>
            <a:r>
              <a:rPr lang="ru-RU" sz="2400" dirty="0" err="1"/>
              <a:t>розжарених</a:t>
            </a:r>
            <a:r>
              <a:rPr lang="ru-RU" sz="2400" dirty="0"/>
              <a:t> </a:t>
            </a:r>
            <a:r>
              <a:rPr lang="ru-RU" sz="2400" dirty="0" err="1"/>
              <a:t>предметів</a:t>
            </a:r>
            <a:r>
              <a:rPr lang="ru-RU" sz="2400" dirty="0"/>
              <a:t> </a:t>
            </a:r>
            <a:r>
              <a:rPr lang="ru-RU" sz="2400" dirty="0" err="1"/>
              <a:t>то­що</a:t>
            </a:r>
            <a:r>
              <a:rPr lang="ru-RU" sz="2400" dirty="0"/>
              <a:t>. </a:t>
            </a:r>
            <a:r>
              <a:rPr lang="ru-RU" sz="2400" dirty="0" err="1"/>
              <a:t>Ознаки</a:t>
            </a:r>
            <a:r>
              <a:rPr lang="ru-RU" sz="2400" dirty="0"/>
              <a:t>: </a:t>
            </a:r>
            <a:r>
              <a:rPr lang="ru-RU" sz="2400" dirty="0" err="1"/>
              <a:t>залежно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тяжкості</a:t>
            </a:r>
            <a:r>
              <a:rPr lang="ru-RU" sz="2400" dirty="0"/>
              <a:t> </a:t>
            </a:r>
            <a:r>
              <a:rPr lang="ru-RU" sz="2400" dirty="0" err="1"/>
              <a:t>розрізняють</a:t>
            </a:r>
            <a:r>
              <a:rPr lang="ru-RU" sz="2400" dirty="0"/>
              <a:t> </a:t>
            </a:r>
            <a:r>
              <a:rPr lang="ru-RU" sz="2400" dirty="0" err="1"/>
              <a:t>чотири</a:t>
            </a:r>
            <a:r>
              <a:rPr lang="ru-RU" sz="2400" dirty="0"/>
              <a:t> </a:t>
            </a:r>
            <a:r>
              <a:rPr lang="ru-RU" sz="2400" dirty="0" err="1"/>
              <a:t>ступені</a:t>
            </a:r>
            <a:r>
              <a:rPr lang="ru-RU" sz="2400" dirty="0"/>
              <a:t> </a:t>
            </a:r>
            <a:r>
              <a:rPr lang="ru-RU" sz="2400" dirty="0" err="1"/>
              <a:t>опіку</a:t>
            </a:r>
            <a:r>
              <a:rPr lang="ru-RU" sz="2400" dirty="0"/>
              <a:t>: І – </a:t>
            </a:r>
            <a:r>
              <a:rPr lang="ru-RU" sz="2400" dirty="0" err="1"/>
              <a:t>почервоніння</a:t>
            </a:r>
            <a:r>
              <a:rPr lang="ru-RU" sz="2400" dirty="0"/>
              <a:t> </a:t>
            </a:r>
            <a:r>
              <a:rPr lang="ru-RU" sz="2400" dirty="0" err="1"/>
              <a:t>шкіри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її</a:t>
            </a:r>
            <a:r>
              <a:rPr lang="ru-RU" sz="2400" dirty="0"/>
              <a:t> набряк; </a:t>
            </a:r>
            <a:r>
              <a:rPr lang="en-US" sz="2400" dirty="0"/>
              <a:t>II – </a:t>
            </a:r>
            <a:r>
              <a:rPr lang="ru-RU" sz="2400" dirty="0" err="1"/>
              <a:t>пухирі</a:t>
            </a:r>
            <a:r>
              <a:rPr lang="ru-RU" sz="2400" dirty="0"/>
              <a:t>, </a:t>
            </a:r>
            <a:r>
              <a:rPr lang="ru-RU" sz="2400" dirty="0" err="1"/>
              <a:t>наповнені</a:t>
            </a:r>
            <a:r>
              <a:rPr lang="ru-RU" sz="2400" dirty="0"/>
              <a:t> </a:t>
            </a:r>
            <a:r>
              <a:rPr lang="ru-RU" sz="2400" dirty="0" err="1"/>
              <a:t>жовтуватою</a:t>
            </a:r>
            <a:r>
              <a:rPr lang="ru-RU" sz="2400" dirty="0"/>
              <a:t> </a:t>
            </a:r>
            <a:r>
              <a:rPr lang="ru-RU" sz="2400" dirty="0" err="1"/>
              <a:t>ріди­ною</a:t>
            </a:r>
            <a:r>
              <a:rPr lang="ru-RU" sz="2400" dirty="0"/>
              <a:t>; </a:t>
            </a:r>
            <a:r>
              <a:rPr lang="en-US" sz="2400" dirty="0"/>
              <a:t>III – </a:t>
            </a:r>
            <a:r>
              <a:rPr lang="ru-RU" sz="2400" dirty="0" err="1"/>
              <a:t>утворення</a:t>
            </a:r>
            <a:r>
              <a:rPr lang="ru-RU" sz="2400" dirty="0"/>
              <a:t> некрозу </a:t>
            </a:r>
            <a:r>
              <a:rPr lang="ru-RU" sz="2400" dirty="0" err="1"/>
              <a:t>шкіри</a:t>
            </a:r>
            <a:r>
              <a:rPr lang="ru-RU" sz="2400" dirty="0"/>
              <a:t>; </a:t>
            </a:r>
            <a:r>
              <a:rPr lang="en-US" sz="2400" dirty="0"/>
              <a:t>IV – </a:t>
            </a:r>
            <a:r>
              <a:rPr lang="ru-RU" sz="2400" dirty="0" err="1"/>
              <a:t>обвуглю­вання</a:t>
            </a:r>
            <a:r>
              <a:rPr lang="ru-RU" sz="2400" dirty="0"/>
              <a:t> тканин. При великих </a:t>
            </a:r>
            <a:r>
              <a:rPr lang="ru-RU" sz="2400" dirty="0" err="1"/>
              <a:t>опіках</a:t>
            </a:r>
            <a:r>
              <a:rPr lang="ru-RU" sz="2400" dirty="0"/>
              <a:t> </a:t>
            </a:r>
            <a:r>
              <a:rPr lang="ru-RU" sz="2400" dirty="0" err="1"/>
              <a:t>виникає</a:t>
            </a:r>
            <a:r>
              <a:rPr lang="ru-RU" sz="2400" dirty="0"/>
              <a:t> шок!</a:t>
            </a:r>
          </a:p>
        </p:txBody>
      </p:sp>
      <p:pic>
        <p:nvPicPr>
          <p:cNvPr id="6" name="Рисунок 5" descr="opi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4429132"/>
            <a:ext cx="2143140" cy="215589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/>
              <a:t>Допомога</a:t>
            </a:r>
            <a:r>
              <a:rPr lang="ru-RU" b="1" i="1" dirty="0"/>
              <a:t>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i="1" dirty="0"/>
              <a:t> </a:t>
            </a:r>
            <a:r>
              <a:rPr lang="ru-RU" sz="2400" dirty="0" err="1"/>
              <a:t>Потрібно</a:t>
            </a:r>
            <a:r>
              <a:rPr lang="ru-RU" sz="2400" dirty="0"/>
              <a:t> </a:t>
            </a:r>
            <a:r>
              <a:rPr lang="ru-RU" sz="2400" dirty="0" err="1"/>
              <a:t>швидко</a:t>
            </a:r>
            <a:r>
              <a:rPr lang="ru-RU" sz="2400" dirty="0"/>
              <a:t> </a:t>
            </a:r>
            <a:r>
              <a:rPr lang="ru-RU" sz="2400" dirty="0" err="1"/>
              <a:t>вивести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винести</a:t>
            </a:r>
            <a:r>
              <a:rPr lang="ru-RU" sz="2400" dirty="0"/>
              <a:t> </a:t>
            </a:r>
            <a:r>
              <a:rPr lang="ru-RU" sz="2400" dirty="0" err="1"/>
              <a:t>потерпілого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зони</a:t>
            </a:r>
            <a:r>
              <a:rPr lang="ru-RU" sz="2400" dirty="0"/>
              <a:t> </a:t>
            </a:r>
            <a:r>
              <a:rPr lang="ru-RU" sz="2400" dirty="0" err="1"/>
              <a:t>вогню</a:t>
            </a:r>
            <a:r>
              <a:rPr lang="ru-RU" sz="2400" dirty="0"/>
              <a:t>, </a:t>
            </a:r>
            <a:r>
              <a:rPr lang="ru-RU" sz="2400" dirty="0" err="1"/>
              <a:t>негайно</a:t>
            </a:r>
            <a:r>
              <a:rPr lang="ru-RU" sz="2400" dirty="0"/>
              <a:t> </a:t>
            </a:r>
            <a:r>
              <a:rPr lang="ru-RU" sz="2400" dirty="0" err="1"/>
              <a:t>зняти</a:t>
            </a:r>
            <a:r>
              <a:rPr lang="ru-RU" sz="2400" dirty="0"/>
              <a:t> </a:t>
            </a:r>
            <a:r>
              <a:rPr lang="ru-RU" sz="2400" dirty="0" err="1"/>
              <a:t>одяг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зайнявся</a:t>
            </a:r>
            <a:r>
              <a:rPr lang="ru-RU" sz="2400" dirty="0"/>
              <a:t>,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накинути</a:t>
            </a:r>
            <a:r>
              <a:rPr lang="ru-RU" sz="2400" dirty="0"/>
              <a:t> </a:t>
            </a:r>
            <a:r>
              <a:rPr lang="ru-RU" sz="2400" dirty="0" err="1"/>
              <a:t>щось</a:t>
            </a:r>
            <a:r>
              <a:rPr lang="ru-RU" sz="2400" dirty="0"/>
              <a:t> на </a:t>
            </a:r>
            <a:r>
              <a:rPr lang="ru-RU" sz="2400" dirty="0" err="1"/>
              <a:t>по­терпілого</a:t>
            </a:r>
            <a:r>
              <a:rPr lang="ru-RU" sz="2400" dirty="0"/>
              <a:t> (</a:t>
            </a:r>
            <a:r>
              <a:rPr lang="ru-RU" sz="2400" dirty="0" err="1"/>
              <a:t>покривало</a:t>
            </a:r>
            <a:r>
              <a:rPr lang="ru-RU" sz="2400" dirty="0"/>
              <a:t>, </a:t>
            </a:r>
            <a:r>
              <a:rPr lang="ru-RU" sz="2400" dirty="0" err="1"/>
              <a:t>мішок</a:t>
            </a:r>
            <a:r>
              <a:rPr lang="ru-RU" sz="2400" dirty="0"/>
              <a:t>, тканину), </a:t>
            </a:r>
            <a:r>
              <a:rPr lang="ru-RU" sz="2400" dirty="0" err="1"/>
              <a:t>тобто</a:t>
            </a:r>
            <a:r>
              <a:rPr lang="ru-RU" sz="2400" dirty="0"/>
              <a:t> </a:t>
            </a:r>
            <a:r>
              <a:rPr lang="ru-RU" sz="2400" dirty="0" err="1"/>
              <a:t>припинити</a:t>
            </a:r>
            <a:r>
              <a:rPr lang="ru-RU" sz="2400" dirty="0"/>
              <a:t> до </a:t>
            </a:r>
            <a:r>
              <a:rPr lang="ru-RU" sz="2400" dirty="0" err="1"/>
              <a:t>вогню</a:t>
            </a:r>
            <a:r>
              <a:rPr lang="ru-RU" sz="2400" dirty="0"/>
              <a:t> доступ </a:t>
            </a:r>
            <a:r>
              <a:rPr lang="ru-RU" sz="2400" dirty="0" err="1"/>
              <a:t>повітря</a:t>
            </a:r>
            <a:r>
              <a:rPr lang="ru-RU" sz="2400" dirty="0"/>
              <a:t>. </a:t>
            </a:r>
            <a:r>
              <a:rPr lang="ru-RU" sz="2400" dirty="0" err="1"/>
              <a:t>Полум’я</a:t>
            </a:r>
            <a:r>
              <a:rPr lang="ru-RU" sz="2400" dirty="0"/>
              <a:t> на </a:t>
            </a:r>
            <a:r>
              <a:rPr lang="ru-RU" sz="2400" dirty="0" err="1"/>
              <a:t>одязі</a:t>
            </a:r>
            <a:r>
              <a:rPr lang="ru-RU" sz="2400" dirty="0"/>
              <a:t>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гасити</a:t>
            </a:r>
            <a:r>
              <a:rPr lang="ru-RU" sz="2400" dirty="0"/>
              <a:t> водою, </a:t>
            </a:r>
            <a:r>
              <a:rPr lang="ru-RU" sz="2400" dirty="0" err="1"/>
              <a:t>засипати</a:t>
            </a:r>
            <a:r>
              <a:rPr lang="ru-RU" sz="2400" dirty="0"/>
              <a:t> </a:t>
            </a:r>
            <a:r>
              <a:rPr lang="ru-RU" sz="2400" dirty="0" err="1"/>
              <a:t>піском</a:t>
            </a:r>
            <a:r>
              <a:rPr lang="ru-RU" sz="2400" dirty="0"/>
              <a:t>, </a:t>
            </a:r>
            <a:r>
              <a:rPr lang="ru-RU" sz="2400" dirty="0" err="1"/>
              <a:t>гасити</a:t>
            </a:r>
            <a:r>
              <a:rPr lang="ru-RU" sz="2400" dirty="0"/>
              <a:t> </a:t>
            </a:r>
            <a:r>
              <a:rPr lang="ru-RU" sz="2400" dirty="0" err="1"/>
              <a:t>своїм</a:t>
            </a:r>
            <a:r>
              <a:rPr lang="ru-RU" sz="2400" dirty="0"/>
              <a:t> </a:t>
            </a:r>
            <a:r>
              <a:rPr lang="ru-RU" sz="2400" dirty="0" err="1"/>
              <a:t>тілом</a:t>
            </a:r>
            <a:r>
              <a:rPr lang="ru-RU" sz="2400" dirty="0"/>
              <a:t> (</a:t>
            </a:r>
            <a:r>
              <a:rPr lang="ru-RU" sz="2400" dirty="0" err="1"/>
              <a:t>якщо</a:t>
            </a:r>
            <a:r>
              <a:rPr lang="ru-RU" sz="2400" dirty="0"/>
              <a:t> </a:t>
            </a:r>
            <a:r>
              <a:rPr lang="ru-RU" sz="2400" dirty="0" err="1"/>
              <a:t>качатися</a:t>
            </a:r>
            <a:r>
              <a:rPr lang="ru-RU" sz="2400" dirty="0"/>
              <a:t> по </a:t>
            </a:r>
            <a:r>
              <a:rPr lang="ru-RU" sz="2400" dirty="0" err="1"/>
              <a:t>землі</a:t>
            </a:r>
            <a:r>
              <a:rPr lang="ru-RU" sz="2400" dirty="0"/>
              <a:t>).</a:t>
            </a:r>
          </a:p>
        </p:txBody>
      </p:sp>
      <p:pic>
        <p:nvPicPr>
          <p:cNvPr id="6" name="Рисунок 5" descr="o_1drnc2poi1fd812qr16qh1u9h1pm9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7554" y="4071942"/>
            <a:ext cx="2786058" cy="278605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/>
              <a:t>Ураження</a:t>
            </a:r>
            <a:r>
              <a:rPr lang="ru-RU" sz="3200" b="1" dirty="0"/>
              <a:t> </a:t>
            </a:r>
            <a:r>
              <a:rPr lang="ru-RU" sz="3200" b="1" dirty="0" err="1"/>
              <a:t>електричним</a:t>
            </a:r>
            <a:r>
              <a:rPr lang="ru-RU" sz="3200" b="1" dirty="0"/>
              <a:t> </a:t>
            </a:r>
            <a:r>
              <a:rPr lang="ru-RU" sz="3200" b="1" dirty="0" err="1"/>
              <a:t>струмом</a:t>
            </a:r>
            <a:r>
              <a:rPr lang="ru-RU" sz="3200" b="1" dirty="0"/>
              <a:t>.</a:t>
            </a: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b="1" dirty="0"/>
              <a:t> </a:t>
            </a:r>
            <a:r>
              <a:rPr lang="ru-RU" sz="2000" dirty="0"/>
              <a:t>Причина: робота </a:t>
            </a:r>
            <a:r>
              <a:rPr lang="ru-RU" sz="2000" dirty="0" err="1"/>
              <a:t>з</a:t>
            </a:r>
            <a:r>
              <a:rPr lang="ru-RU" sz="2000" dirty="0"/>
              <a:t> </a:t>
            </a:r>
            <a:r>
              <a:rPr lang="ru-RU" sz="2000" dirty="0" err="1"/>
              <a:t>технічними</a:t>
            </a:r>
            <a:r>
              <a:rPr lang="ru-RU" sz="2000" dirty="0"/>
              <a:t> </a:t>
            </a:r>
            <a:r>
              <a:rPr lang="ru-RU" sz="2000" dirty="0" err="1"/>
              <a:t>електричними</a:t>
            </a:r>
            <a:r>
              <a:rPr lang="ru-RU" sz="2000" dirty="0"/>
              <a:t> </a:t>
            </a:r>
            <a:r>
              <a:rPr lang="ru-RU" sz="2000" dirty="0" err="1"/>
              <a:t>засобами</a:t>
            </a:r>
            <a:r>
              <a:rPr lang="ru-RU" sz="2000" dirty="0"/>
              <a:t>, </a:t>
            </a:r>
            <a:r>
              <a:rPr lang="ru-RU" sz="2000" dirty="0" err="1"/>
              <a:t>пряме</a:t>
            </a:r>
            <a:r>
              <a:rPr lang="ru-RU" sz="2000" dirty="0"/>
              <a:t> </a:t>
            </a:r>
            <a:r>
              <a:rPr lang="ru-RU" sz="2000" dirty="0" err="1"/>
              <a:t>дотикання</a:t>
            </a:r>
            <a:r>
              <a:rPr lang="ru-RU" sz="2000" dirty="0"/>
              <a:t> до </a:t>
            </a:r>
            <a:r>
              <a:rPr lang="ru-RU" sz="2000" dirty="0" err="1"/>
              <a:t>провідника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джерела</a:t>
            </a:r>
            <a:r>
              <a:rPr lang="ru-RU" sz="2000" dirty="0"/>
              <a:t> струму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непряме</a:t>
            </a:r>
            <a:r>
              <a:rPr lang="ru-RU" sz="2000" dirty="0"/>
              <a:t> – за </a:t>
            </a:r>
            <a:r>
              <a:rPr lang="ru-RU" sz="2000" dirty="0" err="1"/>
              <a:t>індукцією</a:t>
            </a:r>
            <a:r>
              <a:rPr lang="ru-RU" sz="2000" dirty="0"/>
              <a:t>. </a:t>
            </a:r>
            <a:r>
              <a:rPr lang="ru-RU" sz="2000" dirty="0" err="1"/>
              <a:t>Змінний</a:t>
            </a:r>
            <a:r>
              <a:rPr lang="ru-RU" sz="2000" dirty="0"/>
              <a:t> струм уже </a:t>
            </a:r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напругою</a:t>
            </a:r>
            <a:r>
              <a:rPr lang="ru-RU" sz="2000" dirty="0"/>
              <a:t> 220 В </a:t>
            </a:r>
            <a:r>
              <a:rPr lang="ru-RU" sz="2000" dirty="0" err="1"/>
              <a:t>викликає</a:t>
            </a:r>
            <a:r>
              <a:rPr lang="ru-RU" sz="2000" dirty="0"/>
              <a:t> </a:t>
            </a:r>
            <a:r>
              <a:rPr lang="ru-RU" sz="2000" dirty="0" err="1"/>
              <a:t>дуже</a:t>
            </a:r>
            <a:r>
              <a:rPr lang="ru-RU" sz="2000" dirty="0"/>
              <a:t> </a:t>
            </a:r>
            <a:r>
              <a:rPr lang="ru-RU" sz="2000" dirty="0" err="1"/>
              <a:t>тяжке</a:t>
            </a:r>
            <a:r>
              <a:rPr lang="ru-RU" sz="2000" dirty="0"/>
              <a:t> </a:t>
            </a:r>
            <a:r>
              <a:rPr lang="ru-RU" sz="2000" dirty="0" err="1"/>
              <a:t>враження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, яке </a:t>
            </a:r>
            <a:r>
              <a:rPr lang="ru-RU" sz="2000" dirty="0" err="1"/>
              <a:t>посилюється</a:t>
            </a:r>
            <a:r>
              <a:rPr lang="ru-RU" sz="2000" dirty="0"/>
              <a:t> при мокрому </a:t>
            </a:r>
            <a:r>
              <a:rPr lang="ru-RU" sz="2000" dirty="0" err="1"/>
              <a:t>взутті</a:t>
            </a:r>
            <a:r>
              <a:rPr lang="ru-RU" sz="2000" dirty="0"/>
              <a:t> та руках. </a:t>
            </a:r>
            <a:r>
              <a:rPr lang="ru-RU" sz="2000" dirty="0" err="1"/>
              <a:t>Електричний</a:t>
            </a:r>
            <a:r>
              <a:rPr lang="ru-RU" sz="2000" dirty="0"/>
              <a:t> струм </a:t>
            </a:r>
            <a:r>
              <a:rPr lang="ru-RU" sz="2000" dirty="0" err="1"/>
              <a:t>викликає</a:t>
            </a:r>
            <a:r>
              <a:rPr lang="ru-RU" sz="2000" dirty="0"/>
              <a:t> </a:t>
            </a:r>
            <a:r>
              <a:rPr lang="ru-RU" sz="2000" dirty="0" err="1"/>
              <a:t>зміни</a:t>
            </a:r>
            <a:r>
              <a:rPr lang="ru-RU" sz="2000" dirty="0"/>
              <a:t> в </a:t>
            </a:r>
            <a:r>
              <a:rPr lang="ru-RU" sz="2000" dirty="0" err="1"/>
              <a:t>не­рвовій</a:t>
            </a:r>
            <a:r>
              <a:rPr lang="ru-RU" sz="2000" dirty="0"/>
              <a:t> </a:t>
            </a:r>
            <a:r>
              <a:rPr lang="ru-RU" sz="2000" dirty="0" err="1"/>
              <a:t>системі</a:t>
            </a:r>
            <a:r>
              <a:rPr lang="ru-RU" sz="2000" dirty="0"/>
              <a:t>, </a:t>
            </a:r>
            <a:r>
              <a:rPr lang="ru-RU" sz="2000" dirty="0" err="1"/>
              <a:t>її</a:t>
            </a:r>
            <a:r>
              <a:rPr lang="ru-RU" sz="2000" dirty="0"/>
              <a:t> </a:t>
            </a:r>
            <a:r>
              <a:rPr lang="ru-RU" sz="2000" dirty="0" err="1"/>
              <a:t>подразнення</a:t>
            </a:r>
            <a:r>
              <a:rPr lang="ru-RU" sz="2000" dirty="0"/>
              <a:t>, </a:t>
            </a:r>
            <a:r>
              <a:rPr lang="ru-RU" sz="2000" dirty="0" err="1"/>
              <a:t>параліч</a:t>
            </a:r>
            <a:r>
              <a:rPr lang="ru-RU" sz="2000" dirty="0"/>
              <a:t>, </a:t>
            </a:r>
            <a:r>
              <a:rPr lang="ru-RU" sz="2000" dirty="0" err="1"/>
              <a:t>спазми</a:t>
            </a:r>
            <a:r>
              <a:rPr lang="ru-RU" sz="2000" dirty="0"/>
              <a:t> </a:t>
            </a:r>
            <a:r>
              <a:rPr lang="ru-RU" sz="2000" dirty="0" err="1"/>
              <a:t>м’язів</a:t>
            </a:r>
            <a:r>
              <a:rPr lang="ru-RU" sz="2000" dirty="0"/>
              <a:t>, </a:t>
            </a:r>
            <a:r>
              <a:rPr lang="ru-RU" sz="2000" dirty="0" err="1"/>
              <a:t>опіки</a:t>
            </a:r>
            <a:r>
              <a:rPr lang="ru-RU" sz="2000" dirty="0"/>
              <a:t>.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  <a:r>
              <a:rPr lang="ru-RU" sz="2000" dirty="0" err="1"/>
              <a:t>статися</a:t>
            </a:r>
            <a:r>
              <a:rPr lang="ru-RU" sz="2000" dirty="0"/>
              <a:t> </a:t>
            </a:r>
            <a:r>
              <a:rPr lang="ru-RU" sz="2000" dirty="0" err="1"/>
              <a:t>судомний</a:t>
            </a:r>
            <a:r>
              <a:rPr lang="ru-RU" sz="2000" dirty="0"/>
              <a:t> спазм </a:t>
            </a:r>
            <a:r>
              <a:rPr lang="ru-RU" sz="2000" dirty="0" err="1"/>
              <a:t>діафрагми</a:t>
            </a:r>
            <a:r>
              <a:rPr lang="ru-RU" sz="2000" dirty="0"/>
              <a:t> – головного </a:t>
            </a:r>
            <a:r>
              <a:rPr lang="ru-RU" sz="2000" dirty="0" err="1"/>
              <a:t>дихального</a:t>
            </a:r>
            <a:r>
              <a:rPr lang="ru-RU" sz="2000" dirty="0"/>
              <a:t> </a:t>
            </a:r>
            <a:r>
              <a:rPr lang="ru-RU" sz="2000" dirty="0" err="1"/>
              <a:t>м’яза</a:t>
            </a:r>
            <a:r>
              <a:rPr lang="ru-RU" sz="2000" dirty="0"/>
              <a:t> </a:t>
            </a:r>
            <a:r>
              <a:rPr lang="ru-RU" sz="2000" dirty="0" err="1"/>
              <a:t>й</a:t>
            </a:r>
            <a:r>
              <a:rPr lang="ru-RU" sz="2000" dirty="0"/>
              <a:t> </a:t>
            </a:r>
            <a:r>
              <a:rPr lang="ru-RU" sz="2000" dirty="0" err="1"/>
              <a:t>серпи</a:t>
            </a:r>
            <a:r>
              <a:rPr lang="ru-RU" sz="2000" dirty="0"/>
              <a:t>. </a:t>
            </a:r>
            <a:r>
              <a:rPr lang="ru-RU" sz="2000" dirty="0" err="1"/>
              <a:t>Унаслідок</a:t>
            </a:r>
            <a:r>
              <a:rPr lang="ru-RU" sz="2000" dirty="0"/>
              <a:t> </a:t>
            </a:r>
            <a:r>
              <a:rPr lang="ru-RU" sz="2000" dirty="0" err="1"/>
              <a:t>цього</a:t>
            </a:r>
            <a:r>
              <a:rPr lang="ru-RU" sz="2000" dirty="0"/>
              <a:t> </a:t>
            </a:r>
            <a:r>
              <a:rPr lang="ru-RU" sz="2000" dirty="0" err="1"/>
              <a:t>зупиняються</a:t>
            </a:r>
            <a:r>
              <a:rPr lang="ru-RU" sz="2000" dirty="0"/>
              <a:t> </a:t>
            </a:r>
            <a:r>
              <a:rPr lang="ru-RU" sz="2000" dirty="0" err="1"/>
              <a:t>серце</a:t>
            </a:r>
            <a:r>
              <a:rPr lang="ru-RU" sz="2000" dirty="0"/>
              <a:t> </a:t>
            </a:r>
            <a:r>
              <a:rPr lang="ru-RU" sz="2000" dirty="0" err="1"/>
              <a:t>й</a:t>
            </a:r>
            <a:r>
              <a:rPr lang="ru-RU" sz="2000" dirty="0"/>
              <a:t> </a:t>
            </a:r>
            <a:r>
              <a:rPr lang="ru-RU" sz="2000" dirty="0" err="1"/>
              <a:t>дихання</a:t>
            </a:r>
            <a:r>
              <a:rPr lang="ru-RU" sz="2000" dirty="0"/>
              <a:t>.</a:t>
            </a:r>
          </a:p>
        </p:txBody>
      </p:sp>
      <p:pic>
        <p:nvPicPr>
          <p:cNvPr id="6" name="Рисунок 5" descr="unnam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554" y="4071942"/>
            <a:ext cx="3070854" cy="2611991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/>
              <a:t>Допомога</a:t>
            </a:r>
            <a:r>
              <a:rPr lang="ru-RU" b="1" i="1" dirty="0"/>
              <a:t>. 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/>
              <a:t>Треба </a:t>
            </a:r>
            <a:r>
              <a:rPr lang="ru-RU" sz="2400" dirty="0" err="1"/>
              <a:t>негайно</a:t>
            </a:r>
            <a:r>
              <a:rPr lang="ru-RU" sz="2400" dirty="0"/>
              <a:t> </a:t>
            </a:r>
            <a:r>
              <a:rPr lang="ru-RU" sz="2400" dirty="0" err="1"/>
              <a:t>відірвати</a:t>
            </a:r>
            <a:r>
              <a:rPr lang="ru-RU" sz="2400" dirty="0"/>
              <a:t> </a:t>
            </a:r>
            <a:r>
              <a:rPr lang="ru-RU" sz="2400" dirty="0" err="1"/>
              <a:t>потерпілого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провідника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джерела</a:t>
            </a:r>
            <a:r>
              <a:rPr lang="ru-RU" sz="2400" dirty="0"/>
              <a:t> </a:t>
            </a:r>
            <a:r>
              <a:rPr lang="ru-RU" sz="2400" dirty="0" err="1"/>
              <a:t>електричного</a:t>
            </a:r>
            <a:r>
              <a:rPr lang="ru-RU" sz="2400" dirty="0"/>
              <a:t> струму, </a:t>
            </a:r>
            <a:r>
              <a:rPr lang="ru-RU" sz="2400" dirty="0" err="1"/>
              <a:t>додержуючися</a:t>
            </a:r>
            <a:r>
              <a:rPr lang="ru-RU" sz="2400" dirty="0"/>
              <a:t> </a:t>
            </a:r>
            <a:r>
              <a:rPr lang="ru-RU" sz="2400" dirty="0" err="1"/>
              <a:t>обережності</a:t>
            </a:r>
            <a:r>
              <a:rPr lang="ru-RU" sz="2400" dirty="0"/>
              <a:t>. За </a:t>
            </a:r>
            <a:r>
              <a:rPr lang="ru-RU" sz="2400" dirty="0" err="1"/>
              <a:t>відсутністю</a:t>
            </a:r>
            <a:r>
              <a:rPr lang="ru-RU" sz="2400" dirty="0"/>
              <a:t> </a:t>
            </a:r>
            <a:r>
              <a:rPr lang="ru-RU" sz="2400" dirty="0" err="1"/>
              <a:t>свідо­мості</a:t>
            </a:r>
            <a:r>
              <a:rPr lang="ru-RU" sz="2400" dirty="0"/>
              <a:t> </a:t>
            </a:r>
            <a:r>
              <a:rPr lang="ru-RU" sz="2400" dirty="0" err="1"/>
              <a:t>потрібно</a:t>
            </a:r>
            <a:r>
              <a:rPr lang="ru-RU" sz="2400" dirty="0"/>
              <a:t> </a:t>
            </a:r>
            <a:r>
              <a:rPr lang="ru-RU" sz="2400" dirty="0" err="1"/>
              <a:t>терміново</a:t>
            </a:r>
            <a:r>
              <a:rPr lang="ru-RU" sz="2400" dirty="0"/>
              <a:t> </a:t>
            </a:r>
            <a:r>
              <a:rPr lang="ru-RU" sz="2400" dirty="0" err="1"/>
              <a:t>розпочати</a:t>
            </a:r>
            <a:r>
              <a:rPr lang="ru-RU" sz="2400" dirty="0"/>
              <a:t> </a:t>
            </a:r>
            <a:r>
              <a:rPr lang="ru-RU" sz="2400" dirty="0" err="1"/>
              <a:t>оживлення</a:t>
            </a:r>
            <a:r>
              <a:rPr lang="ru-RU" sz="2400" dirty="0"/>
              <a:t> (</a:t>
            </a:r>
            <a:r>
              <a:rPr lang="ru-RU" sz="2400" dirty="0" err="1"/>
              <a:t>штучне</a:t>
            </a:r>
            <a:r>
              <a:rPr lang="ru-RU" sz="2400" dirty="0"/>
              <a:t> </a:t>
            </a:r>
            <a:r>
              <a:rPr lang="ru-RU" sz="2400" dirty="0" err="1"/>
              <a:t>дихання</a:t>
            </a:r>
            <a:r>
              <a:rPr lang="ru-RU" sz="2400" dirty="0"/>
              <a:t>, </a:t>
            </a:r>
            <a:r>
              <a:rPr lang="ru-RU" sz="2400" dirty="0" err="1"/>
              <a:t>прямий</a:t>
            </a:r>
            <a:r>
              <a:rPr lang="ru-RU" sz="2400" dirty="0"/>
              <a:t> </a:t>
            </a:r>
            <a:r>
              <a:rPr lang="ru-RU" sz="2400" dirty="0" err="1"/>
              <a:t>масаж</a:t>
            </a:r>
            <a:r>
              <a:rPr lang="ru-RU" sz="2400" dirty="0"/>
              <a:t> </a:t>
            </a:r>
            <a:r>
              <a:rPr lang="ru-RU" sz="2400" dirty="0" err="1"/>
              <a:t>серця</a:t>
            </a:r>
            <a:r>
              <a:rPr lang="ru-RU" sz="2400" dirty="0"/>
              <a:t>) до </a:t>
            </a:r>
            <a:r>
              <a:rPr lang="ru-RU" sz="2400" dirty="0" err="1"/>
              <a:t>повного</a:t>
            </a:r>
            <a:r>
              <a:rPr lang="ru-RU" sz="2400" dirty="0"/>
              <a:t> </a:t>
            </a:r>
            <a:r>
              <a:rPr lang="ru-RU" sz="2400" dirty="0" err="1"/>
              <a:t>відновлення</a:t>
            </a:r>
            <a:r>
              <a:rPr lang="ru-RU" sz="2400" dirty="0"/>
              <a:t> </a:t>
            </a:r>
            <a:r>
              <a:rPr lang="ru-RU" sz="2400" dirty="0" err="1"/>
              <a:t>функцій</a:t>
            </a:r>
            <a:r>
              <a:rPr lang="ru-RU" sz="2400" dirty="0"/>
              <a:t> </a:t>
            </a:r>
            <a:r>
              <a:rPr lang="ru-RU" sz="2400" dirty="0" err="1"/>
              <a:t>життєдіяльності</a:t>
            </a:r>
            <a:r>
              <a:rPr lang="ru-RU" sz="2400" dirty="0"/>
              <a:t>, </a:t>
            </a:r>
            <a:r>
              <a:rPr lang="ru-RU" sz="2400" dirty="0" err="1"/>
              <a:t>напоїти</a:t>
            </a:r>
            <a:r>
              <a:rPr lang="ru-RU" sz="2400" dirty="0"/>
              <a:t> ве­ликою </a:t>
            </a:r>
            <a:r>
              <a:rPr lang="ru-RU" sz="2400" dirty="0" err="1"/>
              <a:t>кількістю</a:t>
            </a:r>
            <a:r>
              <a:rPr lang="ru-RU" sz="2400" dirty="0"/>
              <a:t> води, </a:t>
            </a:r>
            <a:r>
              <a:rPr lang="ru-RU" sz="2400" dirty="0" err="1"/>
              <a:t>чаєм</a:t>
            </a:r>
            <a:r>
              <a:rPr lang="ru-RU" sz="2400" dirty="0"/>
              <a:t>, </a:t>
            </a:r>
            <a:r>
              <a:rPr lang="ru-RU" sz="2400" dirty="0" err="1"/>
              <a:t>потім</a:t>
            </a:r>
            <a:r>
              <a:rPr lang="ru-RU" sz="2400" dirty="0"/>
              <a:t> </a:t>
            </a:r>
            <a:r>
              <a:rPr lang="ru-RU" sz="2400" dirty="0" err="1"/>
              <a:t>створити</a:t>
            </a:r>
            <a:r>
              <a:rPr lang="ru-RU" sz="2400" dirty="0"/>
              <a:t> тепло.</a:t>
            </a:r>
          </a:p>
        </p:txBody>
      </p:sp>
      <p:pic>
        <p:nvPicPr>
          <p:cNvPr id="6" name="Рисунок 5" descr="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16" y="4315202"/>
            <a:ext cx="3024201" cy="254279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/>
              <a:t>Отруєння</a:t>
            </a:r>
            <a:r>
              <a:rPr lang="ru-RU" sz="2800" b="1" dirty="0"/>
              <a:t> </a:t>
            </a:r>
            <a:r>
              <a:rPr lang="ru-RU" sz="2800" b="1" dirty="0" err="1"/>
              <a:t>загального</a:t>
            </a:r>
            <a:r>
              <a:rPr lang="ru-RU" sz="2800" b="1" dirty="0"/>
              <a:t> характеру.</a:t>
            </a:r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fontAlgn="base"/>
            <a:r>
              <a:rPr lang="ru-RU" b="1" dirty="0"/>
              <a:t> </a:t>
            </a:r>
            <a:r>
              <a:rPr lang="ru-RU" sz="2000" dirty="0"/>
              <a:t>Причина: 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несвіжих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заражених</a:t>
            </a:r>
            <a:r>
              <a:rPr lang="ru-RU" sz="2000" dirty="0"/>
              <a:t> </a:t>
            </a:r>
            <a:r>
              <a:rPr lang="ru-RU" sz="2000" dirty="0" err="1"/>
              <a:t>хвороботворними</a:t>
            </a:r>
            <a:r>
              <a:rPr lang="ru-RU" sz="2000" dirty="0"/>
              <a:t> </a:t>
            </a:r>
            <a:r>
              <a:rPr lang="ru-RU" sz="2000" dirty="0" err="1"/>
              <a:t>бактеріями</a:t>
            </a:r>
            <a:r>
              <a:rPr lang="ru-RU" sz="2000" dirty="0"/>
              <a:t> </a:t>
            </a:r>
            <a:r>
              <a:rPr lang="ru-RU" sz="2000" dirty="0" err="1"/>
              <a:t>продуктів</a:t>
            </a:r>
            <a:r>
              <a:rPr lang="ru-RU" sz="2000" dirty="0"/>
              <a:t>.</a:t>
            </a:r>
          </a:p>
          <a:p>
            <a:pPr algn="just" fontAlgn="base"/>
            <a:r>
              <a:rPr lang="ru-RU" sz="2000" dirty="0" err="1"/>
              <a:t>Захворювання</a:t>
            </a:r>
            <a:r>
              <a:rPr lang="ru-RU" sz="2000" dirty="0"/>
              <a:t>, як правило, </a:t>
            </a:r>
            <a:r>
              <a:rPr lang="ru-RU" sz="2000" dirty="0" err="1"/>
              <a:t>починається</a:t>
            </a:r>
            <a:r>
              <a:rPr lang="ru-RU" sz="2000" dirty="0"/>
              <a:t> через 1…2 год.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заражених</a:t>
            </a:r>
            <a:r>
              <a:rPr lang="ru-RU" sz="2000" dirty="0"/>
              <a:t> </a:t>
            </a:r>
            <a:r>
              <a:rPr lang="ru-RU" sz="2000" dirty="0" err="1"/>
              <a:t>продуктів</a:t>
            </a:r>
            <a:r>
              <a:rPr lang="ru-RU" sz="2000" dirty="0"/>
              <a:t>, </a:t>
            </a:r>
            <a:r>
              <a:rPr lang="ru-RU" sz="2000" dirty="0" err="1"/>
              <a:t>інколи</a:t>
            </a:r>
            <a:r>
              <a:rPr lang="ru-RU" sz="2000" dirty="0"/>
              <a:t> через 20…26 год. </a:t>
            </a:r>
            <a:r>
              <a:rPr lang="ru-RU" sz="2000" dirty="0" err="1"/>
              <a:t>Ознаки</a:t>
            </a:r>
            <a:r>
              <a:rPr lang="ru-RU" sz="2000" dirty="0"/>
              <a:t> </a:t>
            </a:r>
            <a:r>
              <a:rPr lang="ru-RU" sz="2000" dirty="0" err="1"/>
              <a:t>отруєння</a:t>
            </a:r>
            <a:r>
              <a:rPr lang="ru-RU" sz="2000" dirty="0"/>
              <a:t>: </a:t>
            </a:r>
            <a:r>
              <a:rPr lang="ru-RU" sz="2000" dirty="0" err="1"/>
              <a:t>нудота</a:t>
            </a:r>
            <a:r>
              <a:rPr lang="ru-RU" sz="2000" dirty="0"/>
              <a:t>, </a:t>
            </a:r>
            <a:r>
              <a:rPr lang="ru-RU" sz="2000" dirty="0" err="1"/>
              <a:t>блюван­ня</a:t>
            </a:r>
            <a:r>
              <a:rPr lang="ru-RU" sz="2000" dirty="0"/>
              <a:t> (</a:t>
            </a:r>
            <a:r>
              <a:rPr lang="ru-RU" sz="2000" dirty="0" err="1"/>
              <a:t>неодноразове</a:t>
            </a:r>
            <a:r>
              <a:rPr lang="ru-RU" sz="2000" dirty="0"/>
              <a:t>), </a:t>
            </a:r>
            <a:r>
              <a:rPr lang="ru-RU" sz="2000" dirty="0" err="1"/>
              <a:t>перемінчастий</a:t>
            </a:r>
            <a:r>
              <a:rPr lang="ru-RU" sz="2000" dirty="0"/>
              <a:t> </a:t>
            </a:r>
            <a:r>
              <a:rPr lang="ru-RU" sz="2000" dirty="0" err="1"/>
              <a:t>біль</a:t>
            </a:r>
            <a:r>
              <a:rPr lang="ru-RU" sz="2000" dirty="0"/>
              <a:t> у </a:t>
            </a:r>
            <a:r>
              <a:rPr lang="ru-RU" sz="2000" dirty="0" err="1"/>
              <a:t>животі</a:t>
            </a:r>
            <a:r>
              <a:rPr lang="ru-RU" sz="2000" dirty="0"/>
              <a:t>, </a:t>
            </a:r>
            <a:r>
              <a:rPr lang="ru-RU" sz="2000" dirty="0" err="1"/>
              <a:t>часте</a:t>
            </a:r>
            <a:r>
              <a:rPr lang="ru-RU" sz="2000" dirty="0"/>
              <a:t> </a:t>
            </a:r>
            <a:r>
              <a:rPr lang="ru-RU" sz="2000" dirty="0" err="1"/>
              <a:t>рідке</a:t>
            </a:r>
            <a:r>
              <a:rPr lang="ru-RU" sz="2000" dirty="0"/>
              <a:t> </a:t>
            </a:r>
            <a:r>
              <a:rPr lang="ru-RU" sz="2000" dirty="0" err="1"/>
              <a:t>випорожнення</a:t>
            </a:r>
            <a:r>
              <a:rPr lang="ru-RU" sz="2000" dirty="0"/>
              <a:t>, </a:t>
            </a:r>
            <a:r>
              <a:rPr lang="ru-RU" sz="2000" dirty="0" err="1"/>
              <a:t>блідість</a:t>
            </a:r>
            <a:r>
              <a:rPr lang="ru-RU" sz="2000" dirty="0"/>
              <a:t>, </a:t>
            </a:r>
            <a:r>
              <a:rPr lang="ru-RU" sz="2000" dirty="0" err="1"/>
              <a:t>підвищення</a:t>
            </a:r>
            <a:r>
              <a:rPr lang="ru-RU" sz="2000" dirty="0"/>
              <a:t> </a:t>
            </a:r>
            <a:r>
              <a:rPr lang="ru-RU" sz="2000" dirty="0" err="1"/>
              <a:t>температу­ри</a:t>
            </a:r>
            <a:r>
              <a:rPr lang="ru-RU" sz="2000" dirty="0"/>
              <a:t> до 40°С, </a:t>
            </a:r>
            <a:r>
              <a:rPr lang="ru-RU" sz="2000" dirty="0" err="1"/>
              <a:t>частий</a:t>
            </a:r>
            <a:r>
              <a:rPr lang="ru-RU" sz="2000" dirty="0"/>
              <a:t> </a:t>
            </a:r>
            <a:r>
              <a:rPr lang="ru-RU" sz="2000" dirty="0" err="1"/>
              <a:t>слабий</a:t>
            </a:r>
            <a:r>
              <a:rPr lang="ru-RU" sz="2000" dirty="0"/>
              <a:t> пульс, </a:t>
            </a:r>
            <a:r>
              <a:rPr lang="ru-RU" sz="2000" dirty="0" err="1"/>
              <a:t>судоми</a:t>
            </a:r>
            <a:r>
              <a:rPr lang="ru-RU" sz="2000" dirty="0"/>
              <a:t>. </a:t>
            </a:r>
            <a:r>
              <a:rPr lang="ru-RU" sz="2000" dirty="0" err="1"/>
              <a:t>Блювання</a:t>
            </a:r>
            <a:r>
              <a:rPr lang="ru-RU" sz="2000" dirty="0"/>
              <a:t> </a:t>
            </a:r>
            <a:r>
              <a:rPr lang="ru-RU" sz="2000" dirty="0" err="1"/>
              <a:t>й</a:t>
            </a:r>
            <a:r>
              <a:rPr lang="ru-RU" sz="2000" dirty="0"/>
              <a:t> понос </a:t>
            </a:r>
            <a:r>
              <a:rPr lang="ru-RU" sz="2000" dirty="0" err="1"/>
              <a:t>зневоднюють</a:t>
            </a:r>
            <a:r>
              <a:rPr lang="ru-RU" sz="2000" dirty="0"/>
              <a:t> </a:t>
            </a:r>
            <a:r>
              <a:rPr lang="ru-RU" sz="2000" dirty="0" err="1"/>
              <a:t>організм</a:t>
            </a:r>
            <a:r>
              <a:rPr lang="ru-RU" sz="2000" dirty="0"/>
              <a:t>, </a:t>
            </a:r>
            <a:r>
              <a:rPr lang="ru-RU" sz="2000" dirty="0" err="1"/>
              <a:t>сприяють</a:t>
            </a:r>
            <a:r>
              <a:rPr lang="ru-RU" sz="2000" dirty="0"/>
              <a:t> </a:t>
            </a:r>
            <a:r>
              <a:rPr lang="ru-RU" sz="2000" dirty="0" err="1"/>
              <a:t>втраті</a:t>
            </a:r>
            <a:r>
              <a:rPr lang="ru-RU" sz="2000" dirty="0"/>
              <a:t> солей.</a:t>
            </a:r>
          </a:p>
          <a:p>
            <a:endParaRPr lang="ru-RU" dirty="0"/>
          </a:p>
        </p:txBody>
      </p:sp>
      <p:pic>
        <p:nvPicPr>
          <p:cNvPr id="6" name="Рисунок 5" descr="unnamed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64" y="4429132"/>
            <a:ext cx="3214710" cy="214732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/>
              <a:t>Допомога</a:t>
            </a:r>
            <a:r>
              <a:rPr lang="ru-RU" b="1" i="1" dirty="0"/>
              <a:t>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i="1" dirty="0"/>
              <a:t> </a:t>
            </a:r>
            <a:r>
              <a:rPr lang="ru-RU" sz="2400" dirty="0" err="1"/>
              <a:t>Потерпілому</a:t>
            </a:r>
            <a:r>
              <a:rPr lang="ru-RU" sz="2400" dirty="0"/>
              <a:t> </a:t>
            </a:r>
            <a:r>
              <a:rPr lang="ru-RU" sz="2400" dirty="0" err="1"/>
              <a:t>кілька</a:t>
            </a:r>
            <a:r>
              <a:rPr lang="ru-RU" sz="2400" dirty="0"/>
              <a:t> </a:t>
            </a:r>
            <a:r>
              <a:rPr lang="ru-RU" sz="2400" dirty="0" err="1"/>
              <a:t>разів</a:t>
            </a:r>
            <a:r>
              <a:rPr lang="ru-RU" sz="2400" dirty="0"/>
              <a:t> </a:t>
            </a:r>
            <a:r>
              <a:rPr lang="ru-RU" sz="2400" dirty="0" err="1"/>
              <a:t>промивають</a:t>
            </a:r>
            <a:r>
              <a:rPr lang="ru-RU" sz="2400" dirty="0"/>
              <a:t> </a:t>
            </a:r>
            <a:r>
              <a:rPr lang="ru-RU" sz="2400" dirty="0" err="1"/>
              <a:t>шлунок</a:t>
            </a:r>
            <a:r>
              <a:rPr lang="ru-RU" sz="2400" dirty="0"/>
              <a:t> (</a:t>
            </a:r>
            <a:r>
              <a:rPr lang="ru-RU" sz="2400" dirty="0" err="1"/>
              <a:t>примушують</a:t>
            </a:r>
            <a:r>
              <a:rPr lang="ru-RU" sz="2400" dirty="0"/>
              <a:t> </a:t>
            </a:r>
            <a:r>
              <a:rPr lang="ru-RU" sz="2400" dirty="0" err="1"/>
              <a:t>випити</a:t>
            </a:r>
            <a:r>
              <a:rPr lang="ru-RU" sz="2400" dirty="0"/>
              <a:t> </a:t>
            </a:r>
            <a:r>
              <a:rPr lang="ru-RU" sz="2400" b="1" dirty="0"/>
              <a:t>1,5.-2 л </a:t>
            </a:r>
            <a:r>
              <a:rPr lang="ru-RU" sz="2400" dirty="0"/>
              <a:t>води, а </a:t>
            </a:r>
            <a:r>
              <a:rPr lang="ru-RU" sz="2400" dirty="0" err="1"/>
              <a:t>потім</a:t>
            </a:r>
            <a:r>
              <a:rPr lang="ru-RU" sz="2400" dirty="0"/>
              <a:t> </a:t>
            </a:r>
            <a:r>
              <a:rPr lang="ru-RU" sz="2400" dirty="0" err="1"/>
              <a:t>викликають</a:t>
            </a:r>
            <a:r>
              <a:rPr lang="ru-RU" sz="2400" dirty="0"/>
              <a:t> </a:t>
            </a:r>
            <a:r>
              <a:rPr lang="ru-RU" sz="2400" dirty="0" err="1"/>
              <a:t>блювання</a:t>
            </a:r>
            <a:r>
              <a:rPr lang="ru-RU" sz="2400" dirty="0"/>
              <a:t> </a:t>
            </a:r>
            <a:r>
              <a:rPr lang="ru-RU" sz="2400" dirty="0" err="1"/>
              <a:t>подразненням</a:t>
            </a:r>
            <a:r>
              <a:rPr lang="ru-RU" sz="2400" dirty="0"/>
              <a:t> </a:t>
            </a:r>
            <a:r>
              <a:rPr lang="ru-RU" sz="2400" dirty="0" err="1"/>
              <a:t>кореня</a:t>
            </a:r>
            <a:r>
              <a:rPr lang="ru-RU" sz="2400" dirty="0"/>
              <a:t> </a:t>
            </a:r>
            <a:r>
              <a:rPr lang="ru-RU" sz="2400" dirty="0" err="1"/>
              <a:t>язика</a:t>
            </a:r>
            <a:r>
              <a:rPr lang="ru-RU" sz="2400" dirty="0"/>
              <a:t>) до </a:t>
            </a:r>
            <a:r>
              <a:rPr lang="ru-RU" sz="2400" dirty="0" err="1"/>
              <a:t>появи</a:t>
            </a:r>
            <a:r>
              <a:rPr lang="ru-RU" sz="2400" dirty="0"/>
              <a:t> </a:t>
            </a:r>
            <a:r>
              <a:rPr lang="ru-RU" sz="2400" dirty="0" err="1"/>
              <a:t>чистих</a:t>
            </a:r>
            <a:r>
              <a:rPr lang="ru-RU" sz="2400" dirty="0"/>
              <a:t> </a:t>
            </a:r>
            <a:r>
              <a:rPr lang="ru-RU" sz="2400" dirty="0" err="1"/>
              <a:t>промивних</a:t>
            </a:r>
            <a:r>
              <a:rPr lang="ru-RU" sz="2400" dirty="0"/>
              <a:t> вод. </a:t>
            </a:r>
            <a:r>
              <a:rPr lang="ru-RU" sz="2400" dirty="0" err="1"/>
              <a:t>Потім</a:t>
            </a:r>
            <a:r>
              <a:rPr lang="ru-RU" sz="2400" dirty="0"/>
              <a:t> </a:t>
            </a:r>
            <a:r>
              <a:rPr lang="ru-RU" sz="2400" dirty="0" err="1"/>
              <a:t>дають</a:t>
            </a:r>
            <a:r>
              <a:rPr lang="ru-RU" sz="2400" dirty="0"/>
              <a:t> чай, </a:t>
            </a:r>
            <a:r>
              <a:rPr lang="ru-RU" sz="2400" dirty="0" err="1"/>
              <a:t>ка­ву</a:t>
            </a:r>
            <a:r>
              <a:rPr lang="ru-RU" sz="2400" dirty="0"/>
              <a:t>, </a:t>
            </a:r>
            <a:r>
              <a:rPr lang="ru-RU" sz="2400" dirty="0" err="1"/>
              <a:t>але</a:t>
            </a:r>
            <a:r>
              <a:rPr lang="ru-RU" sz="2400" dirty="0"/>
              <a:t> не </a:t>
            </a:r>
            <a:r>
              <a:rPr lang="ru-RU" sz="2400" dirty="0" err="1"/>
              <a:t>їжу</a:t>
            </a:r>
            <a:r>
              <a:rPr lang="ru-RU" sz="2400" dirty="0"/>
              <a:t>. </a:t>
            </a:r>
            <a:r>
              <a:rPr lang="ru-RU" sz="2400" dirty="0" err="1"/>
              <a:t>Потрібно</a:t>
            </a:r>
            <a:r>
              <a:rPr lang="ru-RU" sz="2400" dirty="0"/>
              <a:t> </a:t>
            </a:r>
            <a:r>
              <a:rPr lang="ru-RU" sz="2400" dirty="0" err="1"/>
              <a:t>постійно</a:t>
            </a:r>
            <a:r>
              <a:rPr lang="ru-RU" sz="2400" dirty="0"/>
              <a:t> </a:t>
            </a:r>
            <a:r>
              <a:rPr lang="ru-RU" sz="2400" dirty="0" err="1"/>
              <a:t>стежити</a:t>
            </a:r>
            <a:r>
              <a:rPr lang="ru-RU" sz="2400" dirty="0"/>
              <a:t> за </a:t>
            </a:r>
            <a:r>
              <a:rPr lang="ru-RU" sz="2400" dirty="0" err="1"/>
              <a:t>хворим</a:t>
            </a:r>
            <a:r>
              <a:rPr lang="ru-RU" sz="2400" dirty="0"/>
              <a:t> для </a:t>
            </a:r>
            <a:r>
              <a:rPr lang="ru-RU" sz="2400" dirty="0" err="1"/>
              <a:t>запобігання</a:t>
            </a:r>
            <a:r>
              <a:rPr lang="ru-RU" sz="2400" dirty="0"/>
              <a:t> </a:t>
            </a:r>
            <a:r>
              <a:rPr lang="ru-RU" sz="2400" dirty="0" err="1"/>
              <a:t>зупинення</a:t>
            </a:r>
            <a:r>
              <a:rPr lang="ru-RU" sz="2400" dirty="0"/>
              <a:t> </a:t>
            </a:r>
            <a:r>
              <a:rPr lang="ru-RU" sz="2400" dirty="0" err="1"/>
              <a:t>дихання</a:t>
            </a:r>
            <a:r>
              <a:rPr lang="ru-RU" sz="2400" dirty="0"/>
              <a:t> та </a:t>
            </a:r>
            <a:r>
              <a:rPr lang="ru-RU" sz="2400" dirty="0" err="1"/>
              <a:t>кровообігу</a:t>
            </a:r>
            <a:r>
              <a:rPr lang="ru-RU" sz="2400" dirty="0"/>
              <a:t>.</a:t>
            </a:r>
          </a:p>
        </p:txBody>
      </p:sp>
      <p:pic>
        <p:nvPicPr>
          <p:cNvPr id="6" name="Рисунок 5" descr="fun-facts-of-black-te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4071942"/>
            <a:ext cx="7072362" cy="252584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u="sng" dirty="0" err="1"/>
              <a:t>Переохолодження</a:t>
            </a:r>
            <a:r>
              <a:rPr lang="ru-RU" sz="2400" dirty="0"/>
              <a:t> – </a:t>
            </a:r>
            <a:r>
              <a:rPr lang="ru-RU" sz="2400" dirty="0" err="1"/>
              <a:t>патологічний</a:t>
            </a:r>
            <a:r>
              <a:rPr lang="ru-RU" sz="2400" dirty="0"/>
              <a:t> стан, </a:t>
            </a:r>
            <a:r>
              <a:rPr lang="ru-RU" sz="2400" dirty="0" err="1"/>
              <a:t>розвивається</a:t>
            </a:r>
            <a:r>
              <a:rPr lang="ru-RU" sz="2400" dirty="0"/>
              <a:t> при </a:t>
            </a:r>
            <a:r>
              <a:rPr lang="ru-RU" sz="2400" dirty="0" err="1"/>
              <a:t>тривалій</a:t>
            </a:r>
            <a:r>
              <a:rPr lang="ru-RU" sz="2400" dirty="0"/>
              <a:t> </a:t>
            </a:r>
            <a:r>
              <a:rPr lang="ru-RU" sz="2400" dirty="0" err="1"/>
              <a:t>дії</a:t>
            </a:r>
            <a:r>
              <a:rPr lang="ru-RU" sz="2400" dirty="0"/>
              <a:t> холоду на весь </a:t>
            </a:r>
            <a:r>
              <a:rPr lang="ru-RU" sz="2400" dirty="0" err="1"/>
              <a:t>організм</a:t>
            </a:r>
            <a:r>
              <a:rPr lang="ru-RU" sz="2400" dirty="0"/>
              <a:t>, в </a:t>
            </a:r>
            <a:r>
              <a:rPr lang="ru-RU" sz="2400" dirty="0" err="1"/>
              <a:t>результаті</a:t>
            </a:r>
            <a:r>
              <a:rPr lang="ru-RU" sz="2400" dirty="0"/>
              <a:t> </a:t>
            </a:r>
            <a:r>
              <a:rPr lang="ru-RU" sz="2400" dirty="0" err="1"/>
              <a:t>чого</a:t>
            </a:r>
            <a:r>
              <a:rPr lang="ru-RU" sz="2400" dirty="0"/>
              <a:t> </a:t>
            </a:r>
            <a:r>
              <a:rPr lang="ru-RU" sz="2400" dirty="0" err="1"/>
              <a:t>виникає</a:t>
            </a:r>
            <a:r>
              <a:rPr lang="ru-RU" sz="2400" dirty="0"/>
              <a:t> </a:t>
            </a:r>
            <a:r>
              <a:rPr lang="ru-RU" sz="2400" dirty="0" err="1"/>
              <a:t>порушення</a:t>
            </a:r>
            <a:r>
              <a:rPr lang="ru-RU" sz="2400" dirty="0"/>
              <a:t> </a:t>
            </a:r>
            <a:r>
              <a:rPr lang="ru-RU" sz="2400" dirty="0" err="1"/>
              <a:t>кровообігу</a:t>
            </a:r>
            <a:r>
              <a:rPr lang="ru-RU" sz="2400" dirty="0"/>
              <a:t>. </a:t>
            </a:r>
            <a:r>
              <a:rPr lang="ru-RU" sz="2400" dirty="0" err="1"/>
              <a:t>Загальне</a:t>
            </a:r>
            <a:r>
              <a:rPr lang="ru-RU" sz="2400" dirty="0"/>
              <a:t> </a:t>
            </a:r>
            <a:r>
              <a:rPr lang="ru-RU" sz="2400" dirty="0" err="1"/>
              <a:t>переохолодження</a:t>
            </a:r>
            <a:r>
              <a:rPr lang="ru-RU" sz="2400" dirty="0"/>
              <a:t> </a:t>
            </a:r>
            <a:r>
              <a:rPr lang="ru-RU" sz="2400" dirty="0" err="1"/>
              <a:t>організму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виникати</a:t>
            </a:r>
            <a:r>
              <a:rPr lang="ru-RU" sz="2400" dirty="0"/>
              <a:t> як при температурах </a:t>
            </a:r>
            <a:r>
              <a:rPr lang="ru-RU" sz="2400" dirty="0" err="1"/>
              <a:t>нижче</a:t>
            </a:r>
            <a:r>
              <a:rPr lang="ru-RU" sz="2400" dirty="0"/>
              <a:t>, так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вище</a:t>
            </a:r>
            <a:r>
              <a:rPr lang="ru-RU" sz="2400" dirty="0"/>
              <a:t> нуля.</a:t>
            </a:r>
          </a:p>
        </p:txBody>
      </p:sp>
      <p:pic>
        <p:nvPicPr>
          <p:cNvPr id="6" name="Рисунок 5" descr="56_ma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3571876"/>
            <a:ext cx="4679157" cy="311943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 fontAlgn="base"/>
            <a:r>
              <a:rPr lang="ru-RU" u="sng" dirty="0" err="1"/>
              <a:t>Ознаки</a:t>
            </a:r>
            <a:r>
              <a:rPr lang="ru-RU" u="sng" dirty="0"/>
              <a:t>:</a:t>
            </a:r>
            <a:endParaRPr lang="ru-RU" dirty="0"/>
          </a:p>
          <a:p>
            <a:pPr algn="just" fontAlgn="base"/>
            <a:r>
              <a:rPr lang="ru-RU" dirty="0"/>
              <a:t> – </a:t>
            </a:r>
            <a:r>
              <a:rPr lang="ru-RU" dirty="0" err="1"/>
              <a:t>шкірні</a:t>
            </a:r>
            <a:r>
              <a:rPr lang="ru-RU" dirty="0"/>
              <a:t> покриви </a:t>
            </a:r>
            <a:r>
              <a:rPr lang="ru-RU" dirty="0" err="1"/>
              <a:t>бліді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синюшні</a:t>
            </a:r>
            <a:r>
              <a:rPr lang="ru-RU" dirty="0"/>
              <a:t>, </a:t>
            </a:r>
            <a:r>
              <a:rPr lang="ru-RU" dirty="0" err="1"/>
              <a:t>холодні</a:t>
            </a:r>
            <a:r>
              <a:rPr lang="ru-RU" dirty="0"/>
              <a:t>;</a:t>
            </a:r>
          </a:p>
          <a:p>
            <a:pPr algn="just" fontAlgn="base"/>
            <a:r>
              <a:rPr lang="ru-RU" dirty="0"/>
              <a:t> – </a:t>
            </a:r>
            <a:r>
              <a:rPr lang="ru-RU" dirty="0" err="1"/>
              <a:t>чутливість</a:t>
            </a:r>
            <a:r>
              <a:rPr lang="ru-RU" dirty="0"/>
              <a:t> (тактильна та </a:t>
            </a:r>
            <a:r>
              <a:rPr lang="ru-RU" dirty="0" err="1"/>
              <a:t>больова</a:t>
            </a:r>
            <a:r>
              <a:rPr lang="ru-RU" dirty="0"/>
              <a:t>) </a:t>
            </a:r>
            <a:r>
              <a:rPr lang="ru-RU" dirty="0" err="1"/>
              <a:t>відсутня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різко</a:t>
            </a:r>
            <a:r>
              <a:rPr lang="ru-RU" dirty="0"/>
              <a:t> </a:t>
            </a:r>
            <a:r>
              <a:rPr lang="ru-RU" dirty="0" err="1"/>
              <a:t>знижена</a:t>
            </a:r>
            <a:r>
              <a:rPr lang="ru-RU" dirty="0"/>
              <a:t>;</a:t>
            </a:r>
          </a:p>
          <a:p>
            <a:pPr algn="just" fontAlgn="base"/>
            <a:r>
              <a:rPr lang="ru-RU" dirty="0"/>
              <a:t> – при </a:t>
            </a:r>
            <a:r>
              <a:rPr lang="ru-RU" dirty="0" err="1"/>
              <a:t>розтиранні</a:t>
            </a:r>
            <a:r>
              <a:rPr lang="ru-RU" dirty="0"/>
              <a:t> та </a:t>
            </a:r>
            <a:r>
              <a:rPr lang="ru-RU" dirty="0" err="1"/>
              <a:t>зігріванні</a:t>
            </a:r>
            <a:r>
              <a:rPr lang="ru-RU" dirty="0"/>
              <a:t> –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сильний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 у </a:t>
            </a:r>
            <a:r>
              <a:rPr lang="ru-RU" dirty="0" err="1"/>
              <a:t>пальцях</a:t>
            </a:r>
            <a:r>
              <a:rPr lang="ru-RU" dirty="0"/>
              <a:t> стоп та рук;</a:t>
            </a:r>
          </a:p>
          <a:p>
            <a:pPr algn="just" fontAlgn="base"/>
            <a:r>
              <a:rPr lang="ru-RU" dirty="0"/>
              <a:t> – </a:t>
            </a:r>
            <a:r>
              <a:rPr lang="ru-RU" dirty="0" err="1"/>
              <a:t>в’ялість</a:t>
            </a:r>
            <a:r>
              <a:rPr lang="ru-RU" dirty="0"/>
              <a:t>;</a:t>
            </a:r>
          </a:p>
          <a:p>
            <a:pPr algn="just" fontAlgn="base"/>
            <a:r>
              <a:rPr lang="ru-RU" dirty="0"/>
              <a:t> – </a:t>
            </a:r>
            <a:r>
              <a:rPr lang="ru-RU" dirty="0" err="1"/>
              <a:t>брадикардія</a:t>
            </a:r>
            <a:r>
              <a:rPr lang="ru-RU" dirty="0"/>
              <a:t> (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частоти</a:t>
            </a:r>
            <a:r>
              <a:rPr lang="ru-RU" dirty="0"/>
              <a:t> пульсу);</a:t>
            </a:r>
          </a:p>
          <a:p>
            <a:pPr algn="just" fontAlgn="base"/>
            <a:r>
              <a:rPr lang="ru-RU" dirty="0"/>
              <a:t> – </a:t>
            </a:r>
            <a:r>
              <a:rPr lang="ru-RU" dirty="0" err="1"/>
              <a:t>гіпотензія</a:t>
            </a:r>
            <a:r>
              <a:rPr lang="ru-RU" dirty="0"/>
              <a:t> (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артеріального</a:t>
            </a:r>
            <a:r>
              <a:rPr lang="ru-RU" dirty="0"/>
              <a:t> </a:t>
            </a:r>
            <a:r>
              <a:rPr lang="ru-RU" dirty="0" err="1"/>
              <a:t>тиску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Допомога.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 fontAlgn="base"/>
            <a:r>
              <a:rPr lang="ru-RU" dirty="0"/>
              <a:t> – перенести в тепле </a:t>
            </a:r>
            <a:r>
              <a:rPr lang="ru-RU" dirty="0" err="1"/>
              <a:t>місце</a:t>
            </a:r>
            <a:r>
              <a:rPr lang="ru-RU" dirty="0"/>
              <a:t>, </a:t>
            </a:r>
            <a:r>
              <a:rPr lang="ru-RU" dirty="0" err="1"/>
              <a:t>змінити</a:t>
            </a:r>
            <a:r>
              <a:rPr lang="ru-RU" dirty="0"/>
              <a:t> </a:t>
            </a:r>
            <a:r>
              <a:rPr lang="ru-RU" dirty="0" err="1"/>
              <a:t>одяг</a:t>
            </a:r>
            <a:r>
              <a:rPr lang="ru-RU" dirty="0"/>
              <a:t>, </a:t>
            </a:r>
            <a:r>
              <a:rPr lang="ru-RU" dirty="0" err="1"/>
              <a:t>загорнути</a:t>
            </a:r>
            <a:r>
              <a:rPr lang="ru-RU" dirty="0"/>
              <a:t> в </a:t>
            </a:r>
            <a:r>
              <a:rPr lang="ru-RU" dirty="0" err="1"/>
              <a:t>ковдру</a:t>
            </a:r>
            <a:r>
              <a:rPr lang="ru-RU" dirty="0"/>
              <a:t>, </a:t>
            </a:r>
            <a:r>
              <a:rPr lang="ru-RU" dirty="0" err="1"/>
              <a:t>дати</a:t>
            </a:r>
            <a:r>
              <a:rPr lang="ru-RU" dirty="0"/>
              <a:t> </a:t>
            </a:r>
            <a:r>
              <a:rPr lang="ru-RU" dirty="0" err="1"/>
              <a:t>гарячий</a:t>
            </a:r>
            <a:r>
              <a:rPr lang="ru-RU" dirty="0"/>
              <a:t> чай;</a:t>
            </a:r>
          </a:p>
          <a:p>
            <a:pPr algn="just" fontAlgn="base"/>
            <a:r>
              <a:rPr lang="ru-RU" dirty="0"/>
              <a:t> – </a:t>
            </a:r>
            <a:r>
              <a:rPr lang="ru-RU" dirty="0" err="1"/>
              <a:t>зігрівання</a:t>
            </a:r>
            <a:r>
              <a:rPr lang="ru-RU" dirty="0"/>
              <a:t> </a:t>
            </a:r>
            <a:r>
              <a:rPr lang="ru-RU" dirty="0" err="1"/>
              <a:t>ураженої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кінцівки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розтирання</a:t>
            </a:r>
            <a:r>
              <a:rPr lang="ru-RU" dirty="0"/>
              <a:t> </a:t>
            </a:r>
            <a:r>
              <a:rPr lang="ru-RU" dirty="0" err="1"/>
              <a:t>уражених</a:t>
            </a:r>
            <a:r>
              <a:rPr lang="ru-RU" dirty="0"/>
              <a:t> </a:t>
            </a:r>
            <a:r>
              <a:rPr lang="ru-RU" dirty="0" err="1"/>
              <a:t>ділянок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</a:t>
            </a:r>
            <a:r>
              <a:rPr lang="ru-RU" dirty="0" err="1"/>
              <a:t>етиловим</a:t>
            </a:r>
            <a:r>
              <a:rPr lang="ru-RU" dirty="0"/>
              <a:t> спиртом (не </a:t>
            </a:r>
            <a:r>
              <a:rPr lang="ru-RU" dirty="0" err="1"/>
              <a:t>розтирати</a:t>
            </a:r>
            <a:r>
              <a:rPr lang="ru-RU" dirty="0"/>
              <a:t> </a:t>
            </a:r>
            <a:r>
              <a:rPr lang="ru-RU" dirty="0" err="1"/>
              <a:t>снігом</a:t>
            </a:r>
            <a:r>
              <a:rPr lang="ru-RU" dirty="0"/>
              <a:t>);</a:t>
            </a:r>
          </a:p>
          <a:p>
            <a:pPr algn="just" fontAlgn="base"/>
            <a:r>
              <a:rPr lang="ru-RU" dirty="0"/>
              <a:t> – </a:t>
            </a:r>
            <a:r>
              <a:rPr lang="ru-RU" dirty="0" err="1"/>
              <a:t>утеплювання</a:t>
            </a:r>
            <a:r>
              <a:rPr lang="ru-RU" dirty="0"/>
              <a:t>;</a:t>
            </a:r>
          </a:p>
          <a:p>
            <a:pPr algn="just" fontAlgn="base"/>
            <a:r>
              <a:rPr lang="ru-RU" dirty="0"/>
              <a:t> – </a:t>
            </a:r>
            <a:r>
              <a:rPr lang="ru-RU" dirty="0" err="1"/>
              <a:t>відновити</a:t>
            </a:r>
            <a:r>
              <a:rPr lang="ru-RU" dirty="0"/>
              <a:t> </a:t>
            </a:r>
            <a:r>
              <a:rPr lang="ru-RU" dirty="0" err="1"/>
              <a:t>прохідність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при </a:t>
            </a:r>
            <a:r>
              <a:rPr lang="ru-RU" dirty="0" err="1"/>
              <a:t>непритомності</a:t>
            </a:r>
            <a:r>
              <a:rPr lang="ru-RU" dirty="0"/>
              <a:t>:</a:t>
            </a:r>
          </a:p>
          <a:p>
            <a:pPr algn="just" fontAlgn="base"/>
            <a:r>
              <a:rPr lang="ru-RU" dirty="0"/>
              <a:t>   а) </a:t>
            </a:r>
            <a:r>
              <a:rPr lang="ru-RU" dirty="0" err="1"/>
              <a:t>запрокинути</a:t>
            </a:r>
            <a:r>
              <a:rPr lang="ru-RU" dirty="0"/>
              <a:t> голову </a:t>
            </a:r>
            <a:r>
              <a:rPr lang="ru-RU" dirty="0" err="1"/>
              <a:t>потерпілого</a:t>
            </a:r>
            <a:r>
              <a:rPr lang="ru-RU" dirty="0"/>
              <a:t>;</a:t>
            </a:r>
          </a:p>
          <a:p>
            <a:pPr algn="just" fontAlgn="base"/>
            <a:r>
              <a:rPr lang="ru-RU" dirty="0"/>
              <a:t>   б) </a:t>
            </a:r>
            <a:r>
              <a:rPr lang="ru-RU" dirty="0" err="1"/>
              <a:t>висунути</a:t>
            </a:r>
            <a:r>
              <a:rPr lang="ru-RU" dirty="0"/>
              <a:t> вперед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утримувати</a:t>
            </a:r>
            <a:r>
              <a:rPr lang="ru-RU" dirty="0"/>
              <a:t> </a:t>
            </a:r>
            <a:r>
              <a:rPr lang="ru-RU" dirty="0" err="1"/>
              <a:t>нижню</a:t>
            </a:r>
            <a:r>
              <a:rPr lang="ru-RU" dirty="0"/>
              <a:t> </a:t>
            </a:r>
            <a:r>
              <a:rPr lang="ru-RU" dirty="0" err="1"/>
              <a:t>щелепу</a:t>
            </a:r>
            <a:r>
              <a:rPr lang="ru-RU" dirty="0"/>
              <a:t>;   </a:t>
            </a:r>
          </a:p>
          <a:p>
            <a:pPr algn="just" fontAlgn="base"/>
            <a:r>
              <a:rPr lang="ru-RU" dirty="0"/>
              <a:t>   в) </a:t>
            </a:r>
            <a:r>
              <a:rPr lang="ru-RU" dirty="0" err="1"/>
              <a:t>видалити</a:t>
            </a:r>
            <a:r>
              <a:rPr lang="ru-RU" dirty="0"/>
              <a:t> </a:t>
            </a:r>
            <a:r>
              <a:rPr lang="ru-RU" dirty="0" err="1"/>
              <a:t>слиз</a:t>
            </a:r>
            <a:r>
              <a:rPr lang="ru-RU" dirty="0"/>
              <a:t>, кров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сторонні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рота </a:t>
            </a:r>
            <a:r>
              <a:rPr lang="ru-RU" dirty="0" err="1"/>
              <a:t>і</a:t>
            </a:r>
            <a:r>
              <a:rPr lang="ru-RU" dirty="0"/>
              <a:t> глотки пальцем;</a:t>
            </a:r>
          </a:p>
          <a:p>
            <a:pPr algn="just" fontAlgn="base"/>
            <a:r>
              <a:rPr lang="ru-RU" dirty="0"/>
              <a:t> – </a:t>
            </a:r>
            <a:r>
              <a:rPr lang="ru-RU" dirty="0" err="1"/>
              <a:t>положення</a:t>
            </a:r>
            <a:r>
              <a:rPr lang="ru-RU" dirty="0"/>
              <a:t> </a:t>
            </a:r>
            <a:r>
              <a:rPr lang="ru-RU" dirty="0" err="1"/>
              <a:t>потерпілого</a:t>
            </a:r>
            <a:r>
              <a:rPr lang="ru-RU" dirty="0"/>
              <a:t> на </a:t>
            </a:r>
            <a:r>
              <a:rPr lang="ru-RU" dirty="0" err="1"/>
              <a:t>боці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Шок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стан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життям</a:t>
            </a:r>
            <a:r>
              <a:rPr lang="ru-RU" dirty="0"/>
              <a:t> та </a:t>
            </a:r>
            <a:r>
              <a:rPr lang="ru-RU" dirty="0" err="1"/>
              <a:t>смертю</a:t>
            </a:r>
            <a:r>
              <a:rPr lang="ru-RU" dirty="0"/>
              <a:t>; </a:t>
            </a:r>
            <a:r>
              <a:rPr lang="ru-RU" dirty="0" err="1"/>
              <a:t>загальний</a:t>
            </a:r>
            <a:r>
              <a:rPr lang="ru-RU" dirty="0"/>
              <a:t> тяжкий </a:t>
            </a:r>
            <a:r>
              <a:rPr lang="ru-RU" dirty="0" err="1"/>
              <a:t>розлад</a:t>
            </a:r>
            <a:r>
              <a:rPr lang="ru-RU" dirty="0"/>
              <a:t> </a:t>
            </a:r>
            <a:r>
              <a:rPr lang="ru-RU" dirty="0" err="1"/>
              <a:t>життєво</a:t>
            </a:r>
            <a:r>
              <a:rPr lang="ru-RU" dirty="0"/>
              <a:t> </a:t>
            </a:r>
            <a:r>
              <a:rPr lang="ru-RU" dirty="0" err="1"/>
              <a:t>важливих</a:t>
            </a:r>
            <a:r>
              <a:rPr lang="ru-RU" dirty="0"/>
              <a:t> </a:t>
            </a:r>
            <a:r>
              <a:rPr lang="ru-RU" dirty="0" err="1"/>
              <a:t>функцій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, </a:t>
            </a:r>
            <a:r>
              <a:rPr lang="ru-RU" dirty="0" err="1"/>
              <a:t>спричинений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регуляції</a:t>
            </a:r>
            <a:r>
              <a:rPr lang="ru-RU" dirty="0"/>
              <a:t> </a:t>
            </a:r>
            <a:r>
              <a:rPr lang="ru-RU" dirty="0" err="1"/>
              <a:t>життєво</a:t>
            </a:r>
            <a:r>
              <a:rPr lang="ru-RU" dirty="0"/>
              <a:t> </a:t>
            </a:r>
            <a:r>
              <a:rPr lang="ru-RU" dirty="0" err="1"/>
              <a:t>важливих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;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розладами</a:t>
            </a:r>
            <a:r>
              <a:rPr lang="ru-RU" dirty="0"/>
              <a:t> </a:t>
            </a:r>
            <a:r>
              <a:rPr lang="ru-RU" dirty="0" err="1"/>
              <a:t>гемодинаміки</a:t>
            </a:r>
            <a:r>
              <a:rPr lang="ru-RU" dirty="0"/>
              <a:t>, </a:t>
            </a:r>
            <a:r>
              <a:rPr lang="ru-RU" dirty="0" err="1"/>
              <a:t>дихання</a:t>
            </a:r>
            <a:r>
              <a:rPr lang="ru-RU" dirty="0"/>
              <a:t>, </a:t>
            </a:r>
            <a:r>
              <a:rPr lang="ru-RU" dirty="0" err="1"/>
              <a:t>обміну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</a:t>
            </a:r>
          </a:p>
        </p:txBody>
      </p:sp>
      <p:pic>
        <p:nvPicPr>
          <p:cNvPr id="6" name="Рисунок 5" descr="unnamed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4643446"/>
            <a:ext cx="3024192" cy="176612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err="1"/>
              <a:t>Ознаки</a:t>
            </a:r>
            <a:r>
              <a:rPr lang="ru-RU" sz="3200" dirty="0"/>
              <a:t> шоку у </a:t>
            </a:r>
            <a:r>
              <a:rPr lang="ru-RU" sz="3200" dirty="0" err="1"/>
              <a:t>постраждалого</a:t>
            </a:r>
            <a:r>
              <a:rPr lang="ru-RU" sz="3200" dirty="0"/>
              <a:t>: 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err="1"/>
              <a:t>бліда</a:t>
            </a:r>
            <a:r>
              <a:rPr lang="ru-RU" dirty="0"/>
              <a:t>, холодна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волога</a:t>
            </a:r>
            <a:r>
              <a:rPr lang="ru-RU" dirty="0"/>
              <a:t> </a:t>
            </a:r>
            <a:r>
              <a:rPr lang="ru-RU" dirty="0" err="1"/>
              <a:t>шкіра</a:t>
            </a:r>
            <a:r>
              <a:rPr lang="ru-RU" dirty="0"/>
              <a:t>; </a:t>
            </a:r>
            <a:r>
              <a:rPr lang="ru-RU" dirty="0" err="1"/>
              <a:t>слабкість</a:t>
            </a:r>
            <a:r>
              <a:rPr lang="ru-RU" dirty="0"/>
              <a:t>; </a:t>
            </a:r>
            <a:r>
              <a:rPr lang="ru-RU" dirty="0" err="1"/>
              <a:t>неспокій</a:t>
            </a:r>
            <a:r>
              <a:rPr lang="ru-RU" dirty="0"/>
              <a:t>; </a:t>
            </a:r>
            <a:r>
              <a:rPr lang="ru-RU" dirty="0" err="1"/>
              <a:t>сухість</a:t>
            </a:r>
            <a:r>
              <a:rPr lang="ru-RU" dirty="0"/>
              <a:t> в </a:t>
            </a:r>
            <a:r>
              <a:rPr lang="ru-RU" dirty="0" err="1"/>
              <a:t>роті</a:t>
            </a:r>
            <a:r>
              <a:rPr lang="ru-RU" dirty="0"/>
              <a:t>, </a:t>
            </a:r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спраги</a:t>
            </a:r>
            <a:r>
              <a:rPr lang="ru-RU" dirty="0"/>
              <a:t>; </a:t>
            </a:r>
            <a:r>
              <a:rPr lang="ru-RU" dirty="0" err="1"/>
              <a:t>часте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(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20 </a:t>
            </a:r>
            <a:r>
              <a:rPr lang="ru-RU" dirty="0" err="1"/>
              <a:t>вдихів</a:t>
            </a:r>
            <a:r>
              <a:rPr lang="ru-RU" dirty="0"/>
              <a:t> за </a:t>
            </a:r>
            <a:r>
              <a:rPr lang="ru-RU" dirty="0" err="1"/>
              <a:t>хвилину</a:t>
            </a:r>
            <a:r>
              <a:rPr lang="ru-RU" dirty="0"/>
              <a:t>);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свідомості</a:t>
            </a:r>
            <a:r>
              <a:rPr lang="ru-RU" dirty="0"/>
              <a:t>; </a:t>
            </a:r>
            <a:r>
              <a:rPr lang="ru-RU" dirty="0" err="1"/>
              <a:t>непритомність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/>
              <a:t>Причинами </a:t>
            </a:r>
            <a:r>
              <a:rPr lang="ru-RU" sz="3200" dirty="0" err="1"/>
              <a:t>виникнення</a:t>
            </a:r>
            <a:r>
              <a:rPr lang="ru-RU" sz="3200" dirty="0"/>
              <a:t> шоку </a:t>
            </a:r>
            <a:r>
              <a:rPr lang="ru-RU" sz="3200" dirty="0" err="1"/>
              <a:t>можуть</a:t>
            </a:r>
            <a:r>
              <a:rPr lang="ru-RU" sz="3200" dirty="0"/>
              <a:t> бути: 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зовнішня</a:t>
            </a:r>
            <a:r>
              <a:rPr lang="ru-RU" dirty="0"/>
              <a:t> </a:t>
            </a:r>
            <a:r>
              <a:rPr lang="ru-RU" dirty="0" err="1"/>
              <a:t>кровотеча</a:t>
            </a:r>
            <a:r>
              <a:rPr lang="ru-RU" dirty="0"/>
              <a:t>; </a:t>
            </a:r>
          </a:p>
          <a:p>
            <a:r>
              <a:rPr lang="ru-RU" dirty="0" err="1"/>
              <a:t>внутрішня</a:t>
            </a:r>
            <a:r>
              <a:rPr lang="ru-RU" dirty="0"/>
              <a:t> </a:t>
            </a:r>
            <a:r>
              <a:rPr lang="ru-RU" dirty="0" err="1"/>
              <a:t>кровотеча</a:t>
            </a:r>
            <a:r>
              <a:rPr lang="ru-RU" dirty="0"/>
              <a:t>; </a:t>
            </a:r>
          </a:p>
          <a:p>
            <a:r>
              <a:rPr lang="ru-RU" dirty="0" err="1"/>
              <a:t>травми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ґенезу</a:t>
            </a:r>
            <a:r>
              <a:rPr lang="ru-RU" dirty="0"/>
              <a:t>; </a:t>
            </a:r>
          </a:p>
          <a:p>
            <a:r>
              <a:rPr lang="ru-RU" dirty="0" err="1"/>
              <a:t>опіки</a:t>
            </a:r>
            <a:r>
              <a:rPr lang="ru-RU" dirty="0"/>
              <a:t>; </a:t>
            </a:r>
          </a:p>
          <a:p>
            <a:r>
              <a:rPr lang="ru-RU" dirty="0" err="1"/>
              <a:t>серцевий</a:t>
            </a:r>
            <a:r>
              <a:rPr lang="ru-RU" dirty="0"/>
              <a:t> </a:t>
            </a:r>
            <a:r>
              <a:rPr lang="ru-RU" dirty="0" err="1"/>
              <a:t>напад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81184" y="500042"/>
            <a:ext cx="6262816" cy="1048666"/>
          </a:xfrm>
        </p:spPr>
        <p:txBody>
          <a:bodyPr>
            <a:normAutofit fontScale="90000"/>
          </a:bodyPr>
          <a:lstStyle/>
          <a:p>
            <a:r>
              <a:rPr lang="ru-RU" sz="2800" dirty="0" err="1"/>
              <a:t>Послідовність</a:t>
            </a:r>
            <a:r>
              <a:rPr lang="ru-RU" sz="2800" dirty="0"/>
              <a:t> </a:t>
            </a:r>
            <a:r>
              <a:rPr lang="ru-RU" sz="2800" dirty="0" err="1"/>
              <a:t>дій</a:t>
            </a:r>
            <a:r>
              <a:rPr lang="ru-RU" sz="2800" dirty="0"/>
              <a:t> при </a:t>
            </a:r>
            <a:r>
              <a:rPr lang="ru-RU" sz="2800" dirty="0" err="1"/>
              <a:t>наданні</a:t>
            </a:r>
            <a:r>
              <a:rPr lang="ru-RU" sz="2800" dirty="0"/>
              <a:t> </a:t>
            </a:r>
            <a:r>
              <a:rPr lang="ru-RU" sz="2800" dirty="0" err="1"/>
              <a:t>домедичної</a:t>
            </a:r>
            <a:r>
              <a:rPr lang="ru-RU" sz="2800" dirty="0"/>
              <a:t> </a:t>
            </a:r>
            <a:r>
              <a:rPr lang="ru-RU" sz="2800" dirty="0" err="1"/>
              <a:t>допомоги</a:t>
            </a:r>
            <a:r>
              <a:rPr lang="ru-RU" sz="2800" dirty="0"/>
              <a:t> </a:t>
            </a:r>
            <a:r>
              <a:rPr lang="ru-RU" sz="2800" dirty="0" err="1"/>
              <a:t>постраждалим</a:t>
            </a:r>
            <a:r>
              <a:rPr lang="ru-RU" sz="2800" dirty="0"/>
              <a:t> </a:t>
            </a:r>
            <a:r>
              <a:rPr lang="ru-RU" sz="2800" dirty="0" err="1"/>
              <a:t>при</a:t>
            </a:r>
            <a:r>
              <a:rPr lang="ru-RU" sz="2800" dirty="0"/>
              <a:t> </a:t>
            </a:r>
            <a:r>
              <a:rPr lang="ru-RU" sz="2800" dirty="0" err="1"/>
              <a:t>підозрі</a:t>
            </a:r>
            <a:r>
              <a:rPr lang="ru-RU" sz="2800" dirty="0"/>
              <a:t> на шок не </a:t>
            </a:r>
            <a:r>
              <a:rPr lang="ru-RU" sz="2800" dirty="0" err="1"/>
              <a:t>медичними</a:t>
            </a:r>
            <a:r>
              <a:rPr lang="ru-RU" sz="2800" dirty="0"/>
              <a:t> </a:t>
            </a:r>
            <a:r>
              <a:rPr lang="ru-RU" sz="2800" dirty="0" err="1"/>
              <a:t>працівниками</a:t>
            </a:r>
            <a:r>
              <a:rPr lang="ru-RU" sz="2800" dirty="0"/>
              <a:t>: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1) </a:t>
            </a:r>
            <a:r>
              <a:rPr lang="ru-RU" dirty="0" err="1"/>
              <a:t>переконатися</a:t>
            </a:r>
            <a:r>
              <a:rPr lang="ru-RU" dirty="0"/>
              <a:t> у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небезпеки</a:t>
            </a:r>
            <a:r>
              <a:rPr lang="ru-RU" dirty="0"/>
              <a:t>;</a:t>
            </a:r>
          </a:p>
          <a:p>
            <a:r>
              <a:rPr lang="ru-RU" dirty="0"/>
              <a:t>2) провести </a:t>
            </a:r>
            <a:r>
              <a:rPr lang="ru-RU" dirty="0" err="1"/>
              <a:t>огляд</a:t>
            </a:r>
            <a:r>
              <a:rPr lang="ru-RU" dirty="0"/>
              <a:t> </a:t>
            </a:r>
            <a:r>
              <a:rPr lang="ru-RU" dirty="0" err="1"/>
              <a:t>постраждалого</a:t>
            </a:r>
            <a:r>
              <a:rPr lang="ru-RU" dirty="0"/>
              <a:t>, </a:t>
            </a:r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свідомості</a:t>
            </a:r>
            <a:r>
              <a:rPr lang="ru-RU" dirty="0"/>
              <a:t>, </a:t>
            </a:r>
            <a:r>
              <a:rPr lang="ru-RU" dirty="0" err="1"/>
              <a:t>дихання</a:t>
            </a:r>
            <a:r>
              <a:rPr lang="ru-RU" dirty="0"/>
              <a:t>;</a:t>
            </a:r>
          </a:p>
          <a:p>
            <a:r>
              <a:rPr lang="ru-RU" dirty="0"/>
              <a:t>3) </a:t>
            </a:r>
            <a:r>
              <a:rPr lang="ru-RU" dirty="0" err="1"/>
              <a:t>викликати</a:t>
            </a:r>
            <a:r>
              <a:rPr lang="ru-RU" dirty="0"/>
              <a:t> бригаду </a:t>
            </a:r>
            <a:r>
              <a:rPr lang="ru-RU" dirty="0" err="1"/>
              <a:t>екстреної</a:t>
            </a:r>
            <a:r>
              <a:rPr lang="ru-RU" dirty="0"/>
              <a:t> (</a:t>
            </a:r>
            <a:r>
              <a:rPr lang="ru-RU" dirty="0" err="1"/>
              <a:t>швидкої</a:t>
            </a:r>
            <a:r>
              <a:rPr lang="ru-RU" dirty="0"/>
              <a:t>)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;</a:t>
            </a:r>
          </a:p>
          <a:p>
            <a:r>
              <a:rPr lang="ru-RU" dirty="0"/>
              <a:t>4) </a:t>
            </a:r>
            <a:r>
              <a:rPr lang="ru-RU" dirty="0" err="1"/>
              <a:t>якщо</a:t>
            </a:r>
            <a:r>
              <a:rPr lang="ru-RU" dirty="0"/>
              <a:t> у </a:t>
            </a:r>
            <a:r>
              <a:rPr lang="ru-RU" dirty="0" err="1"/>
              <a:t>постраждалого</a:t>
            </a:r>
            <a:r>
              <a:rPr lang="ru-RU" dirty="0"/>
              <a:t> </a:t>
            </a:r>
            <a:r>
              <a:rPr lang="ru-RU" dirty="0" err="1"/>
              <a:t>відсутнє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, </a:t>
            </a:r>
            <a:r>
              <a:rPr lang="ru-RU" dirty="0" err="1"/>
              <a:t>розпочати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серцево-легеневої</a:t>
            </a:r>
            <a:r>
              <a:rPr lang="ru-RU" dirty="0"/>
              <a:t> </a:t>
            </a:r>
            <a:r>
              <a:rPr lang="ru-RU" dirty="0" err="1"/>
              <a:t>реанімації</a:t>
            </a:r>
            <a:r>
              <a:rPr lang="ru-RU" dirty="0"/>
              <a:t>;</a:t>
            </a:r>
          </a:p>
          <a:p>
            <a:r>
              <a:rPr lang="ru-RU" dirty="0"/>
              <a:t>5) </a:t>
            </a:r>
            <a:r>
              <a:rPr lang="ru-RU" dirty="0" err="1"/>
              <a:t>усунути</a:t>
            </a:r>
            <a:r>
              <a:rPr lang="ru-RU" dirty="0"/>
              <a:t> причину </a:t>
            </a:r>
            <a:r>
              <a:rPr lang="ru-RU" dirty="0" err="1"/>
              <a:t>виникнення</a:t>
            </a:r>
            <a:r>
              <a:rPr lang="ru-RU" dirty="0"/>
              <a:t> шокового стану: </a:t>
            </a:r>
            <a:r>
              <a:rPr lang="ru-RU" dirty="0" err="1"/>
              <a:t>зупинити</a:t>
            </a:r>
            <a:r>
              <a:rPr lang="ru-RU" dirty="0"/>
              <a:t> </a:t>
            </a:r>
            <a:r>
              <a:rPr lang="ru-RU" dirty="0" err="1"/>
              <a:t>кровотечу</a:t>
            </a:r>
            <a:r>
              <a:rPr lang="ru-RU" dirty="0"/>
              <a:t>, </a:t>
            </a:r>
            <a:r>
              <a:rPr lang="ru-RU" dirty="0" err="1"/>
              <a:t>іммобілізувати</a:t>
            </a:r>
            <a:r>
              <a:rPr lang="ru-RU" dirty="0"/>
              <a:t> перелом </a:t>
            </a:r>
            <a:r>
              <a:rPr lang="ru-RU" dirty="0" err="1"/>
              <a:t>тощо</a:t>
            </a:r>
            <a:r>
              <a:rPr lang="ru-RU" dirty="0"/>
              <a:t>;</a:t>
            </a:r>
          </a:p>
          <a:p>
            <a:r>
              <a:rPr lang="ru-RU" dirty="0"/>
              <a:t>6) </a:t>
            </a:r>
            <a:r>
              <a:rPr lang="ru-RU" dirty="0" err="1"/>
              <a:t>надати</a:t>
            </a:r>
            <a:r>
              <a:rPr lang="ru-RU" dirty="0"/>
              <a:t> </a:t>
            </a:r>
            <a:r>
              <a:rPr lang="ru-RU" dirty="0" err="1"/>
              <a:t>постраждалому</a:t>
            </a:r>
            <a:r>
              <a:rPr lang="ru-RU" dirty="0"/>
              <a:t> </a:t>
            </a:r>
            <a:r>
              <a:rPr lang="ru-RU" dirty="0" err="1"/>
              <a:t>протишокове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:</a:t>
            </a:r>
          </a:p>
          <a:p>
            <a:r>
              <a:rPr lang="ru-RU" dirty="0"/>
              <a:t>а) перевести </a:t>
            </a:r>
            <a:r>
              <a:rPr lang="ru-RU" dirty="0" err="1"/>
              <a:t>постраждалого</a:t>
            </a:r>
            <a:r>
              <a:rPr lang="ru-RU" dirty="0"/>
              <a:t> в </a:t>
            </a:r>
            <a:r>
              <a:rPr lang="ru-RU" dirty="0" err="1"/>
              <a:t>горизонтальне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;</a:t>
            </a:r>
          </a:p>
          <a:p>
            <a:r>
              <a:rPr lang="ru-RU" dirty="0"/>
              <a:t>б) </a:t>
            </a:r>
            <a:r>
              <a:rPr lang="ru-RU" dirty="0" err="1"/>
              <a:t>покласти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ноги </a:t>
            </a:r>
            <a:r>
              <a:rPr lang="ru-RU" dirty="0" err="1"/>
              <a:t>постраждалого</a:t>
            </a:r>
            <a:r>
              <a:rPr lang="ru-RU" dirty="0"/>
              <a:t> ящик, валик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одягу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 таким чином,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ступні</a:t>
            </a:r>
            <a:r>
              <a:rPr lang="ru-RU" dirty="0"/>
              <a:t> </a:t>
            </a:r>
            <a:r>
              <a:rPr lang="ru-RU" dirty="0" err="1"/>
              <a:t>ніг</a:t>
            </a:r>
            <a:r>
              <a:rPr lang="ru-RU" dirty="0"/>
              <a:t> </a:t>
            </a:r>
            <a:r>
              <a:rPr lang="ru-RU" dirty="0" err="1"/>
              <a:t>знаходились</a:t>
            </a:r>
            <a:r>
              <a:rPr lang="ru-RU" dirty="0"/>
              <a:t> 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підборіддя</a:t>
            </a:r>
            <a:r>
              <a:rPr lang="ru-RU" dirty="0"/>
              <a:t>;</a:t>
            </a:r>
          </a:p>
          <a:p>
            <a:r>
              <a:rPr lang="ru-RU" dirty="0"/>
              <a:t>в) </a:t>
            </a:r>
            <a:r>
              <a:rPr lang="ru-RU" dirty="0" err="1"/>
              <a:t>підкласти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голову </a:t>
            </a:r>
            <a:r>
              <a:rPr lang="ru-RU" dirty="0" err="1"/>
              <a:t>постраждалого</a:t>
            </a:r>
            <a:r>
              <a:rPr lang="ru-RU" dirty="0"/>
              <a:t> </a:t>
            </a:r>
            <a:r>
              <a:rPr lang="ru-RU" dirty="0" err="1"/>
              <a:t>одяг</a:t>
            </a:r>
            <a:r>
              <a:rPr lang="ru-RU" dirty="0"/>
              <a:t>/подушку;</a:t>
            </a:r>
          </a:p>
          <a:p>
            <a:r>
              <a:rPr lang="ru-RU" dirty="0"/>
              <a:t>г) </a:t>
            </a:r>
            <a:r>
              <a:rPr lang="ru-RU" dirty="0" err="1"/>
              <a:t>вкрити</a:t>
            </a:r>
            <a:r>
              <a:rPr lang="ru-RU" dirty="0"/>
              <a:t> </a:t>
            </a:r>
            <a:r>
              <a:rPr lang="ru-RU" dirty="0" err="1"/>
              <a:t>постраждалого</a:t>
            </a:r>
            <a:r>
              <a:rPr lang="ru-RU" dirty="0"/>
              <a:t> </a:t>
            </a:r>
            <a:r>
              <a:rPr lang="ru-RU" dirty="0" err="1"/>
              <a:t>термопокривалом</a:t>
            </a:r>
            <a:r>
              <a:rPr lang="ru-RU" dirty="0"/>
              <a:t>/</a:t>
            </a:r>
            <a:r>
              <a:rPr lang="ru-RU" dirty="0" err="1"/>
              <a:t>покривалом</a:t>
            </a:r>
            <a:r>
              <a:rPr lang="ru-RU" dirty="0"/>
              <a:t>;</a:t>
            </a:r>
          </a:p>
          <a:p>
            <a:r>
              <a:rPr lang="ru-RU" dirty="0"/>
              <a:t>7) </a:t>
            </a: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постійний</a:t>
            </a:r>
            <a:r>
              <a:rPr lang="ru-RU" dirty="0"/>
              <a:t> </a:t>
            </a:r>
            <a:r>
              <a:rPr lang="ru-RU" dirty="0" err="1"/>
              <a:t>нагляд</a:t>
            </a:r>
            <a:r>
              <a:rPr lang="ru-RU" dirty="0"/>
              <a:t> за </a:t>
            </a:r>
            <a:r>
              <a:rPr lang="ru-RU" dirty="0" err="1"/>
              <a:t>постраждалим</a:t>
            </a:r>
            <a:r>
              <a:rPr lang="ru-RU" dirty="0"/>
              <a:t> до </a:t>
            </a:r>
            <a:r>
              <a:rPr lang="ru-RU" dirty="0" err="1"/>
              <a:t>приїзду</a:t>
            </a:r>
            <a:r>
              <a:rPr lang="ru-RU" dirty="0"/>
              <a:t> </a:t>
            </a:r>
            <a:r>
              <a:rPr lang="ru-RU" dirty="0" err="1"/>
              <a:t>бригади</a:t>
            </a:r>
            <a:r>
              <a:rPr lang="ru-RU" dirty="0"/>
              <a:t> </a:t>
            </a:r>
            <a:r>
              <a:rPr lang="ru-RU" dirty="0" err="1"/>
              <a:t>екстреної</a:t>
            </a:r>
            <a:r>
              <a:rPr lang="ru-RU" dirty="0"/>
              <a:t> (</a:t>
            </a:r>
            <a:r>
              <a:rPr lang="ru-RU" dirty="0" err="1"/>
              <a:t>швидкої</a:t>
            </a:r>
            <a:r>
              <a:rPr lang="ru-RU" dirty="0"/>
              <a:t>)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;</a:t>
            </a:r>
          </a:p>
          <a:p>
            <a:r>
              <a:rPr lang="ru-RU" dirty="0"/>
              <a:t>8) при </a:t>
            </a:r>
            <a:r>
              <a:rPr lang="ru-RU" dirty="0" err="1"/>
              <a:t>погіршенні</a:t>
            </a:r>
            <a:r>
              <a:rPr lang="ru-RU" dirty="0"/>
              <a:t> стану </a:t>
            </a:r>
            <a:r>
              <a:rPr lang="ru-RU" dirty="0" err="1"/>
              <a:t>постраждалого</a:t>
            </a:r>
            <a:r>
              <a:rPr lang="ru-RU" dirty="0"/>
              <a:t> до </a:t>
            </a:r>
            <a:r>
              <a:rPr lang="ru-RU" dirty="0" err="1"/>
              <a:t>приїзду</a:t>
            </a:r>
            <a:r>
              <a:rPr lang="ru-RU" dirty="0"/>
              <a:t> </a:t>
            </a:r>
            <a:r>
              <a:rPr lang="ru-RU" dirty="0" err="1"/>
              <a:t>бригади</a:t>
            </a:r>
            <a:r>
              <a:rPr lang="ru-RU" dirty="0"/>
              <a:t> </a:t>
            </a:r>
            <a:r>
              <a:rPr lang="ru-RU" dirty="0" err="1"/>
              <a:t>екстреної</a:t>
            </a:r>
            <a:r>
              <a:rPr lang="ru-RU" dirty="0"/>
              <a:t> (</a:t>
            </a:r>
            <a:r>
              <a:rPr lang="ru-RU" dirty="0" err="1"/>
              <a:t>швидкої</a:t>
            </a:r>
            <a:r>
              <a:rPr lang="ru-RU" dirty="0"/>
              <a:t>)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повторно </a:t>
            </a:r>
            <a:r>
              <a:rPr lang="ru-RU" dirty="0" err="1"/>
              <a:t>зателефонувати</a:t>
            </a:r>
            <a:r>
              <a:rPr lang="ru-RU" dirty="0"/>
              <a:t> диспетчеру </a:t>
            </a:r>
            <a:r>
              <a:rPr lang="ru-RU" dirty="0" err="1"/>
              <a:t>екстреної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sz="7200" dirty="0"/>
              <a:t>Дякую за увагу</a:t>
            </a:r>
            <a:endParaRPr lang="ru-RU" sz="7200" dirty="0"/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medicinskiy-stol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medicinskiy-stol</Template>
  <TotalTime>35</TotalTime>
  <Words>485</Words>
  <Application>Microsoft Office PowerPoint</Application>
  <PresentationFormat>Экран (4:3)</PresentationFormat>
  <Paragraphs>84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medicinskiy-stol</vt:lpstr>
      <vt:lpstr>Перша долікарська допомога при нещасних випадках</vt:lpstr>
      <vt:lpstr>Перша медична допомога (first medical care) – це комплекс заходів, скерованих на відновлення та збереження життя та здоров’я потерпілого, здійснюваних немедичними працівниками (взаємодопомога) або самим потерпілим (самодопомога). </vt:lpstr>
      <vt:lpstr>Одним з найважливіших положень надання першої допомоги є її терміновість: чим швидше вона надана, тим більше сподівань на сприятливий наслідок. Тому таку допомогу своєчасно може і повинен надати той, хто знаходиться поряд з потерпілим. </vt:lpstr>
      <vt:lpstr>Людина, яка надає першу допомогу повинна вміти: </vt:lpstr>
      <vt:lpstr>Послідовність падання першої допомоги: </vt:lpstr>
      <vt:lpstr>Презентация PowerPoint</vt:lpstr>
      <vt:lpstr>Допомога.</vt:lpstr>
      <vt:lpstr>Кровотеча. </vt:lpstr>
      <vt:lpstr>Допомога.</vt:lpstr>
      <vt:lpstr>Презентация PowerPoint</vt:lpstr>
      <vt:lpstr>Презентация PowerPoint</vt:lpstr>
      <vt:lpstr>Термічні опіки.</vt:lpstr>
      <vt:lpstr>Допомога.</vt:lpstr>
      <vt:lpstr>Ураження електричним струмом.</vt:lpstr>
      <vt:lpstr>Допомога. </vt:lpstr>
      <vt:lpstr>Отруєння загального характеру.</vt:lpstr>
      <vt:lpstr>Допомога.</vt:lpstr>
      <vt:lpstr>Презентация PowerPoint</vt:lpstr>
      <vt:lpstr>Презентация PowerPoint</vt:lpstr>
      <vt:lpstr>Допомога.</vt:lpstr>
      <vt:lpstr>Шок </vt:lpstr>
      <vt:lpstr>Ознаки шоку у постраждалого: </vt:lpstr>
      <vt:lpstr>Причинами виникнення шоку можуть бути: </vt:lpstr>
      <vt:lpstr>Послідовність дій при наданні домедичної допомоги постраждалим при підозрі на шок не медичними працівниками: </vt:lpstr>
      <vt:lpstr>Дякую за увагу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Перша долікарська допомога при нещасних випадках</dc:title>
  <dc:creator>User</dc:creator>
  <cp:lastModifiedBy>_Windows_</cp:lastModifiedBy>
  <cp:revision>6</cp:revision>
  <dcterms:created xsi:type="dcterms:W3CDTF">2020-05-28T16:00:43Z</dcterms:created>
  <dcterms:modified xsi:type="dcterms:W3CDTF">2022-05-25T05:37:25Z</dcterms:modified>
</cp:coreProperties>
</file>